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5" r:id="rId2"/>
    <p:sldId id="259" r:id="rId3"/>
    <p:sldId id="266" r:id="rId4"/>
    <p:sldId id="274" r:id="rId5"/>
    <p:sldId id="275" r:id="rId6"/>
    <p:sldId id="276" r:id="rId7"/>
    <p:sldId id="277" r:id="rId8"/>
    <p:sldId id="278" r:id="rId9"/>
    <p:sldId id="289" r:id="rId10"/>
    <p:sldId id="288" r:id="rId11"/>
    <p:sldId id="280" r:id="rId12"/>
    <p:sldId id="283" r:id="rId13"/>
    <p:sldId id="284" r:id="rId14"/>
    <p:sldId id="291" r:id="rId15"/>
    <p:sldId id="282" r:id="rId16"/>
    <p:sldId id="286" r:id="rId17"/>
    <p:sldId id="290" r:id="rId18"/>
    <p:sldId id="287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5" autoAdjust="0"/>
    <p:restoredTop sz="93620" autoAdjust="0"/>
  </p:normalViewPr>
  <p:slideViewPr>
    <p:cSldViewPr snapToGrid="0">
      <p:cViewPr varScale="1">
        <p:scale>
          <a:sx n="54" d="100"/>
          <a:sy n="54" d="100"/>
        </p:scale>
        <p:origin x="642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981C81-B02E-4E89-A818-5C5AB3528426}" type="datetimeFigureOut">
              <a:rPr lang="sv-SE" smtClean="0"/>
              <a:t>2017-05-09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3C82E-C0BA-484B-9247-09198EBB752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7339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Det hoppas vi att ni ska kunna få svar på och vi är Anna Ringberg, Zoi Santikos och Nina Frid, samtliga handläggare för läsfrämjare och Nina dessutom bibliotekarie </a:t>
            </a:r>
            <a:r>
              <a:rPr lang="sv-SE" dirty="0">
                <a:sym typeface="Wingdings" panose="05000000000000000000" pitchFamily="2" charset="2"/>
              </a:rPr>
              <a:t>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3C82E-C0BA-484B-9247-09198EBB7528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9253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Om någon frågar: </a:t>
            </a:r>
            <a:r>
              <a:rPr lang="sv-SE" b="1" dirty="0"/>
              <a:t>Nationella kulturpolitiska mål</a:t>
            </a:r>
          </a:p>
          <a:p>
            <a:r>
              <a:rPr lang="sv-SE" dirty="0"/>
              <a:t>Kulturen ska vara en dynamisk, utmanande och obunden kraft med yttrandefriheten som grund. Alla ska ha möjlighet att delta i kulturlivet. Kreativitet, mångfald och konstnärlig kvalitet ska prägla samhällets utveckling.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3C82E-C0BA-484B-9247-09198EBB7528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0308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Ingenting av det här skulle vi kunna göra utan alla läsfrämjare som söker bidrag och driver projekt och den största aktören för läsfrämjande utanför skolan är biblioteken!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3C82E-C0BA-484B-9247-09198EBB7528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2305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Visar definition, prioriteringar och utgör en grund i vårt utvecklingsarbete för läsfrämjande och vid bedömningar.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3C82E-C0BA-484B-9247-09198EBB7528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0199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Forskning nationell och internationell, goda exempel i praktiken, också en grund för fortsatt utveckling tillsammans med övrig omvärldsbevakning naturligtvis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3C82E-C0BA-484B-9247-09198EBB7528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322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3C82E-C0BA-484B-9247-09198EBB7528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7420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Läslov</a:t>
            </a:r>
            <a:r>
              <a:rPr lang="sv-SE" dirty="0"/>
              <a:t> blev stöd till läsfrämjande insatser inför och under skollov (inte bara vecka 44))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3C82E-C0BA-484B-9247-09198EBB7528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5282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3C82E-C0BA-484B-9247-09198EBB7528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9877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561755" y="2039556"/>
            <a:ext cx="10603832" cy="2414921"/>
          </a:xfrm>
        </p:spPr>
        <p:txBody>
          <a:bodyPr anchor="t">
            <a:normAutofit/>
          </a:bodyPr>
          <a:lstStyle>
            <a:lvl1pPr algn="l">
              <a:defRPr sz="6600"/>
            </a:lvl1pPr>
          </a:lstStyle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374933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561755" y="1892596"/>
            <a:ext cx="11006468" cy="3740052"/>
          </a:xfrm>
          <a:prstGeom prst="rect">
            <a:avLst/>
          </a:prstGeom>
        </p:spPr>
        <p:txBody>
          <a:bodyPr/>
          <a:lstStyle>
            <a:lvl1pPr marL="338138" indent="-338138">
              <a:defRPr/>
            </a:lvl1pPr>
            <a:lvl2pPr indent="-338400">
              <a:defRPr/>
            </a:lvl2pPr>
            <a:lvl3pPr indent="-338400">
              <a:defRPr/>
            </a:lvl3pPr>
          </a:lstStyle>
          <a:p>
            <a:pPr lvl="0"/>
            <a:r>
              <a:rPr lang="sv-SE" dirty="0"/>
              <a:t>Första punkten</a:t>
            </a:r>
          </a:p>
          <a:p>
            <a:pPr lvl="1"/>
            <a:r>
              <a:rPr lang="sv-SE" dirty="0"/>
              <a:t>Första 2</a:t>
            </a:r>
          </a:p>
          <a:p>
            <a:pPr lvl="2"/>
            <a:r>
              <a:rPr lang="sv-SE" dirty="0"/>
              <a:t>Första 3</a:t>
            </a:r>
          </a:p>
        </p:txBody>
      </p:sp>
      <p:sp>
        <p:nvSpPr>
          <p:cNvPr id="4" name="Platshållare för rubrik 1"/>
          <p:cNvSpPr>
            <a:spLocks noGrp="1"/>
          </p:cNvSpPr>
          <p:nvPr>
            <p:ph type="title" hasCustomPrompt="1"/>
          </p:nvPr>
        </p:nvSpPr>
        <p:spPr>
          <a:xfrm>
            <a:off x="561755" y="237535"/>
            <a:ext cx="110702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754901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561755" y="1892596"/>
            <a:ext cx="5225903" cy="3740052"/>
          </a:xfrm>
          <a:prstGeom prst="rect">
            <a:avLst/>
          </a:prstGeom>
        </p:spPr>
        <p:txBody>
          <a:bodyPr/>
          <a:lstStyle>
            <a:lvl1pPr marL="338138" indent="-338138">
              <a:defRPr/>
            </a:lvl1pPr>
            <a:lvl2pPr indent="-338400">
              <a:defRPr/>
            </a:lvl2pPr>
            <a:lvl3pPr indent="-338400">
              <a:defRPr/>
            </a:lvl3pPr>
          </a:lstStyle>
          <a:p>
            <a:pPr lvl="0"/>
            <a:r>
              <a:rPr lang="sv-SE" dirty="0"/>
              <a:t>Första punkten</a:t>
            </a:r>
          </a:p>
          <a:p>
            <a:pPr lvl="1"/>
            <a:r>
              <a:rPr lang="sv-SE" dirty="0"/>
              <a:t>Första 2</a:t>
            </a:r>
          </a:p>
          <a:p>
            <a:pPr lvl="2"/>
            <a:r>
              <a:rPr lang="sv-SE" dirty="0"/>
              <a:t>Första 3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6342319" y="1892596"/>
            <a:ext cx="5225903" cy="3740052"/>
          </a:xfrm>
          <a:prstGeom prst="rect">
            <a:avLst/>
          </a:prstGeom>
        </p:spPr>
        <p:txBody>
          <a:bodyPr/>
          <a:lstStyle>
            <a:lvl1pPr marL="338138" indent="-338138">
              <a:defRPr/>
            </a:lvl1pPr>
            <a:lvl2pPr indent="-338400">
              <a:defRPr/>
            </a:lvl2pPr>
            <a:lvl3pPr indent="-338400">
              <a:defRPr/>
            </a:lvl3pPr>
          </a:lstStyle>
          <a:p>
            <a:pPr lvl="0"/>
            <a:r>
              <a:rPr lang="sv-SE" dirty="0"/>
              <a:t>Första punkten</a:t>
            </a:r>
          </a:p>
          <a:p>
            <a:pPr lvl="1"/>
            <a:r>
              <a:rPr lang="sv-SE" dirty="0"/>
              <a:t>Första 2</a:t>
            </a:r>
          </a:p>
          <a:p>
            <a:pPr lvl="2"/>
            <a:r>
              <a:rPr lang="sv-SE" dirty="0"/>
              <a:t>Första 3</a:t>
            </a:r>
          </a:p>
        </p:txBody>
      </p:sp>
      <p:sp>
        <p:nvSpPr>
          <p:cNvPr id="5" name="Platshållare för rubrik 1"/>
          <p:cNvSpPr>
            <a:spLocks noGrp="1"/>
          </p:cNvSpPr>
          <p:nvPr>
            <p:ph type="title" hasCustomPrompt="1"/>
          </p:nvPr>
        </p:nvSpPr>
        <p:spPr>
          <a:xfrm>
            <a:off x="561755" y="237535"/>
            <a:ext cx="110702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1331504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379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78" y="5970157"/>
            <a:ext cx="3066637" cy="312682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61755" y="2375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65583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zoi.santikos@kulturradet.se" TargetMode="External"/><Relationship Id="rId2" Type="http://schemas.openxmlformats.org/officeDocument/2006/relationships/hyperlink" Target="mailto:nina.frid@kulturradet.s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0" y="0"/>
            <a:ext cx="1219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08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En nationell satsning på små barns språk- och läsutveckling</a:t>
            </a:r>
            <a:endParaRPr lang="sv-SE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latshållare för innehåll 17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7" t="11554" r="5905" b="1130"/>
          <a:stretch/>
        </p:blipFill>
        <p:spPr>
          <a:xfrm>
            <a:off x="6342063" y="1892596"/>
            <a:ext cx="5226050" cy="3642116"/>
          </a:xfr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Bokstart</a:t>
            </a:r>
          </a:p>
        </p:txBody>
      </p:sp>
    </p:spTree>
    <p:extLst>
      <p:ext uri="{BB962C8B-B14F-4D97-AF65-F5344CB8AC3E}">
        <p14:creationId xmlns:p14="http://schemas.microsoft.com/office/powerpoint/2010/main" val="1629547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>
          <a:xfrm>
            <a:off x="561755" y="1792941"/>
            <a:ext cx="11006468" cy="3839707"/>
          </a:xfrm>
        </p:spPr>
        <p:txBody>
          <a:bodyPr/>
          <a:lstStyle/>
          <a:p>
            <a:r>
              <a:rPr lang="sv-SE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Budgetpropositionen för 2017: stöd till läsfrämjande aktiviteter inför och under skollov för att stötta läsrörelsens initiativ</a:t>
            </a:r>
          </a:p>
          <a:p>
            <a:r>
              <a:rPr lang="sv-SE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Förstärkning av anslag till regional kulturverksamhet med 5 miljoner kronor per år 2017–2020</a:t>
            </a:r>
            <a:endParaRPr lang="sv-SE" dirty="0">
              <a:latin typeface="Arial" charset="0"/>
              <a:ea typeface="Arial" charset="0"/>
              <a:cs typeface="Arial" charset="0"/>
            </a:endParaRPr>
          </a:p>
          <a:p>
            <a:endParaRPr lang="sv-S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Läslov</a:t>
            </a:r>
            <a:r>
              <a:rPr lang="sv-SE" dirty="0"/>
              <a:t> – ett nytt bidrag</a:t>
            </a:r>
          </a:p>
        </p:txBody>
      </p:sp>
    </p:spTree>
    <p:extLst>
      <p:ext uri="{BB962C8B-B14F-4D97-AF65-F5344CB8AC3E}">
        <p14:creationId xmlns:p14="http://schemas.microsoft.com/office/powerpoint/2010/main" val="566340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>
          <a:xfrm>
            <a:off x="561755" y="1893600"/>
            <a:ext cx="11006468" cy="4069550"/>
          </a:xfrm>
        </p:spPr>
        <p:txBody>
          <a:bodyPr/>
          <a:lstStyle/>
          <a:p>
            <a:r>
              <a:rPr lang="sv-SE" dirty="0"/>
              <a:t>Anne-Marie Körling 2015–2017</a:t>
            </a:r>
          </a:p>
          <a:p>
            <a:r>
              <a:rPr lang="sv-SE" dirty="0"/>
              <a:t>Johanna Lindbäck 2013–2015</a:t>
            </a:r>
          </a:p>
          <a:p>
            <a:r>
              <a:rPr lang="sv-SE" dirty="0"/>
              <a:t>Johan </a:t>
            </a:r>
            <a:r>
              <a:rPr lang="sv-SE" dirty="0" err="1"/>
              <a:t>Unenge</a:t>
            </a:r>
            <a:r>
              <a:rPr lang="sv-SE" dirty="0"/>
              <a:t> 2011–2013</a:t>
            </a:r>
          </a:p>
          <a:p>
            <a:endParaRPr lang="sv-SE" sz="2000" dirty="0"/>
          </a:p>
          <a:p>
            <a:r>
              <a:rPr lang="sv-SE" dirty="0"/>
              <a:t>Sveriges nästa läsambassadör</a:t>
            </a:r>
            <a:br>
              <a:rPr lang="sv-SE" dirty="0"/>
            </a:br>
            <a:r>
              <a:rPr lang="sv-SE" dirty="0"/>
              <a:t>(2017–2019) utses på</a:t>
            </a:r>
            <a:br>
              <a:rPr lang="sv-SE" dirty="0"/>
            </a:br>
            <a:r>
              <a:rPr lang="sv-SE" dirty="0"/>
              <a:t>Bok &amp; Bibliotek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Sveriges </a:t>
            </a:r>
            <a:r>
              <a:rPr lang="sv-SE" dirty="0" err="1"/>
              <a:t>läsambassadör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16" y="1893600"/>
            <a:ext cx="5165007" cy="364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21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Ett urval av årets barn- och ungdomsböcker </a:t>
            </a:r>
          </a:p>
          <a:p>
            <a:r>
              <a:rPr lang="sv-SE" dirty="0"/>
              <a:t>Syfte att inspirera barn, unga och förmedlare</a:t>
            </a:r>
          </a:p>
          <a:p>
            <a:r>
              <a:rPr lang="sv-SE" dirty="0"/>
              <a:t>Trycks i ca 400 000 exemplar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Barn- och ungdomsbokskatalogen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071" y="3046255"/>
            <a:ext cx="2261768" cy="3199306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754" y="3046255"/>
            <a:ext cx="2261768" cy="319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6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35" y="1892300"/>
            <a:ext cx="6650817" cy="3740150"/>
          </a:xfr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Distributionsstöd</a:t>
            </a:r>
          </a:p>
        </p:txBody>
      </p:sp>
    </p:spTree>
    <p:extLst>
      <p:ext uri="{BB962C8B-B14F-4D97-AF65-F5344CB8AC3E}">
        <p14:creationId xmlns:p14="http://schemas.microsoft.com/office/powerpoint/2010/main" val="1362829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Eftersökes: Metodutveckling</a:t>
            </a:r>
          </a:p>
          <a:p>
            <a:r>
              <a:rPr lang="sv-SE" dirty="0"/>
              <a:t>Eftersökes: Nya läsare</a:t>
            </a:r>
          </a:p>
          <a:p>
            <a:r>
              <a:rPr lang="sv-SE" dirty="0"/>
              <a:t>Eftersökes: Nya samarbeten med möjlighet att lära av varandra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Läsfrämjande för vuxna</a:t>
            </a:r>
          </a:p>
        </p:txBody>
      </p:sp>
    </p:spTree>
    <p:extLst>
      <p:ext uri="{BB962C8B-B14F-4D97-AF65-F5344CB8AC3E}">
        <p14:creationId xmlns:p14="http://schemas.microsoft.com/office/powerpoint/2010/main" val="3336187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sz="2400" dirty="0"/>
              <a:t>Målgrupp: Dagen riktar sig till samtliga som arbetar läsfrämjande för vuxna i praktik och i strategiskt arbete, t.ex. folkbibliotek, läns- och regionbibliotek, arbetsplatsbibliotek, fängelsebibliotek, folkbildningsorganisationer, studieförbund och fackförbund, kriminalvården, MTM med flera</a:t>
            </a:r>
          </a:p>
          <a:p>
            <a:r>
              <a:rPr lang="sv-SE" sz="2400" dirty="0"/>
              <a:t>Vad vill vi ska hända efteråt: Läsfrämjande arbete för vuxna synliggörs och dagen resulterar i nya insikter och argument, ett nätverk för erfarenhetsutbyte och metodspridning.</a:t>
            </a:r>
          </a:p>
          <a:p>
            <a:r>
              <a:rPr lang="sv-SE" sz="2400" dirty="0"/>
              <a:t>En fullmatad dag om vuxnas läsande i Kulturrådets regi. Lär av kunniga forskare, låna goda metodexempel och lyssna på Kriminalvårdens GD Nils Öberg. Dagen bjuder också på kulturinslag och mingelmöjligheter.</a:t>
            </a:r>
          </a:p>
          <a:p>
            <a:endParaRPr lang="sv-SE" sz="2400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Save the date 23 november 2017</a:t>
            </a:r>
          </a:p>
        </p:txBody>
      </p:sp>
    </p:spTree>
    <p:extLst>
      <p:ext uri="{BB962C8B-B14F-4D97-AF65-F5344CB8AC3E}">
        <p14:creationId xmlns:p14="http://schemas.microsoft.com/office/powerpoint/2010/main" val="191414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v-SE" dirty="0"/>
              <a:t>Nina Frid</a:t>
            </a:r>
          </a:p>
          <a:p>
            <a:pPr marL="0" indent="0" algn="ctr">
              <a:buNone/>
            </a:pPr>
            <a:r>
              <a:rPr lang="sv-SE" dirty="0"/>
              <a:t> </a:t>
            </a:r>
            <a:r>
              <a:rPr lang="sv-SE" dirty="0">
                <a:hlinkClick r:id="rId2"/>
              </a:rPr>
              <a:t>nina.frid@kulturradet.se</a:t>
            </a:r>
            <a:endParaRPr lang="sv-SE" dirty="0"/>
          </a:p>
          <a:p>
            <a:pPr marL="0" indent="0" algn="ctr">
              <a:buNone/>
            </a:pPr>
            <a:r>
              <a:rPr lang="sv-SE" dirty="0"/>
              <a:t>Zoi Santikos </a:t>
            </a:r>
          </a:p>
          <a:p>
            <a:pPr marL="0" indent="0" algn="ctr">
              <a:buNone/>
            </a:pPr>
            <a:r>
              <a:rPr lang="sv-SE" dirty="0">
                <a:hlinkClick r:id="rId3"/>
              </a:rPr>
              <a:t>zoi.santikos@kulturradet.se</a:t>
            </a:r>
            <a:r>
              <a:rPr lang="sv-SE" dirty="0"/>
              <a:t> 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141550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0" y="0"/>
            <a:ext cx="1219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55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v-SE" sz="4000" dirty="0"/>
              <a:t>Vad gör Kulturrådet inom läsfrämjande och vad har det här med biblioteken att göra?</a:t>
            </a:r>
          </a:p>
        </p:txBody>
      </p:sp>
    </p:spTree>
    <p:extLst>
      <p:ext uri="{BB962C8B-B14F-4D97-AF65-F5344CB8AC3E}">
        <p14:creationId xmlns:p14="http://schemas.microsoft.com/office/powerpoint/2010/main" val="3640783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Statlig myndighet under Kulturdepartementet</a:t>
            </a:r>
          </a:p>
          <a:p>
            <a:r>
              <a:rPr lang="sv-SE" dirty="0"/>
              <a:t>Fördelar och följer upp bidrag</a:t>
            </a:r>
          </a:p>
          <a:p>
            <a:r>
              <a:rPr lang="sv-SE" dirty="0"/>
              <a:t>Driver utveckling och sprider kunskap</a:t>
            </a:r>
          </a:p>
          <a:p>
            <a:r>
              <a:rPr lang="sv-SE" dirty="0"/>
              <a:t>Allt inom olika konstområden, som litteratur, kulturtidskrifter, läsfrämjande och bibliotek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561755" y="237535"/>
            <a:ext cx="11070264" cy="1325563"/>
          </a:xfrm>
        </p:spPr>
        <p:txBody>
          <a:bodyPr/>
          <a:lstStyle/>
          <a:p>
            <a:r>
              <a:rPr lang="sv-SE" dirty="0"/>
              <a:t>Kulturrådet</a:t>
            </a:r>
          </a:p>
        </p:txBody>
      </p:sp>
    </p:spTree>
    <p:extLst>
      <p:ext uri="{BB962C8B-B14F-4D97-AF65-F5344CB8AC3E}">
        <p14:creationId xmlns:p14="http://schemas.microsoft.com/office/powerpoint/2010/main" val="2230552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>
          <a:xfrm>
            <a:off x="561755" y="2187388"/>
            <a:ext cx="11006468" cy="3445260"/>
          </a:xfrm>
        </p:spPr>
        <p:txBody>
          <a:bodyPr/>
          <a:lstStyle/>
          <a:p>
            <a:pPr marL="0" indent="0">
              <a:buNone/>
            </a:pPr>
            <a:r>
              <a:rPr lang="sv-SE" dirty="0">
                <a:solidFill>
                  <a:srgbClr val="000000"/>
                </a:solidFill>
              </a:rPr>
              <a:t>”Alla i Sverige ska, oavsett bakgrund och med utgångspunkt i vars och ens särskilda förutsättningar, ges möjlighet att utveckla en god läsförmåga och ha tillgång till litteratur av hög kvalitet”. 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561755" y="502024"/>
            <a:ext cx="11070264" cy="1272988"/>
          </a:xfrm>
        </p:spPr>
        <p:txBody>
          <a:bodyPr>
            <a:noAutofit/>
          </a:bodyPr>
          <a:lstStyle/>
          <a:p>
            <a:r>
              <a:rPr lang="sv-SE" dirty="0"/>
              <a:t>Nationella mål för</a:t>
            </a:r>
            <a:br>
              <a:rPr lang="sv-SE" dirty="0"/>
            </a:br>
            <a:r>
              <a:rPr lang="sv-SE" dirty="0"/>
              <a:t>litteratur och läsfrämjande</a:t>
            </a:r>
          </a:p>
        </p:txBody>
      </p:sp>
    </p:spTree>
    <p:extLst>
      <p:ext uri="{BB962C8B-B14F-4D97-AF65-F5344CB8AC3E}">
        <p14:creationId xmlns:p14="http://schemas.microsoft.com/office/powerpoint/2010/main" val="1563700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>
                <a:solidFill>
                  <a:srgbClr val="000000"/>
                </a:solidFill>
              </a:rPr>
              <a:t>läsförmågan förbättras jämfört med i dag</a:t>
            </a:r>
          </a:p>
          <a:p>
            <a:r>
              <a:rPr lang="sv-SE" dirty="0">
                <a:solidFill>
                  <a:srgbClr val="000000"/>
                </a:solidFill>
              </a:rPr>
              <a:t>fler än i dag regelbundet tar del av både fack- och skönlitteratur </a:t>
            </a:r>
          </a:p>
          <a:p>
            <a:r>
              <a:rPr lang="sv-SE" dirty="0">
                <a:solidFill>
                  <a:srgbClr val="000000"/>
                </a:solidFill>
              </a:rPr>
              <a:t>kunskapen om läsningens betydelse för utbildning, bildning och delaktighet i samhällslivet ökar jämfört med i dag</a:t>
            </a:r>
            <a:endParaRPr lang="sv-SE" dirty="0"/>
          </a:p>
          <a:p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sv-SE" dirty="0">
                <a:solidFill>
                  <a:srgbClr val="000000"/>
                </a:solidFill>
              </a:rPr>
            </a:br>
            <a:r>
              <a:rPr lang="sv-SE" dirty="0">
                <a:solidFill>
                  <a:srgbClr val="000000"/>
                </a:solidFill>
              </a:rPr>
              <a:t>För att nå det övergripande målet ska statens samlade insatser syfta till att:</a:t>
            </a:r>
            <a:br>
              <a:rPr lang="sv-SE" dirty="0">
                <a:solidFill>
                  <a:srgbClr val="000000"/>
                </a:solidFill>
              </a:rPr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63887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>
                <a:solidFill>
                  <a:srgbClr val="000000"/>
                </a:solidFill>
              </a:rPr>
              <a:t>Läsfrämjande är:</a:t>
            </a:r>
          </a:p>
          <a:p>
            <a:r>
              <a:rPr lang="sv-SE" dirty="0">
                <a:solidFill>
                  <a:srgbClr val="000000"/>
                </a:solidFill>
              </a:rPr>
              <a:t>göra läsare av läskunniga </a:t>
            </a:r>
          </a:p>
          <a:p>
            <a:r>
              <a:rPr lang="sv-SE" dirty="0">
                <a:solidFill>
                  <a:srgbClr val="000000"/>
                </a:solidFill>
              </a:rPr>
              <a:t>öppna vägar till litteraturen för den som inte läser</a:t>
            </a:r>
          </a:p>
          <a:p>
            <a:r>
              <a:rPr lang="sv-SE" dirty="0">
                <a:solidFill>
                  <a:srgbClr val="000000"/>
                </a:solidFill>
              </a:rPr>
              <a:t>öka tillgången till en mångfald av litteratur på olika språk och i olika format för läsare i alla åldrar</a:t>
            </a:r>
          </a:p>
          <a:p>
            <a:r>
              <a:rPr lang="sv-SE" dirty="0">
                <a:solidFill>
                  <a:srgbClr val="000000"/>
                </a:solidFill>
              </a:rPr>
              <a:t>ge fler möjlighet till en konstnärlig upplevelse genom litteratur</a:t>
            </a:r>
          </a:p>
          <a:p>
            <a:r>
              <a:rPr lang="sv-SE" dirty="0">
                <a:solidFill>
                  <a:srgbClr val="000000"/>
                </a:solidFill>
              </a:rPr>
              <a:t>ta bort hinder för läsning, bredda en repertoar och stärka läsarens självtillit och läsaridentitet</a:t>
            </a:r>
            <a:endParaRPr lang="sv-SE" dirty="0"/>
          </a:p>
          <a:p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Handlingsprogram för läsfrämjande</a:t>
            </a:r>
          </a:p>
        </p:txBody>
      </p:sp>
    </p:spTree>
    <p:extLst>
      <p:ext uri="{BB962C8B-B14F-4D97-AF65-F5344CB8AC3E}">
        <p14:creationId xmlns:p14="http://schemas.microsoft.com/office/powerpoint/2010/main" val="1214455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Kunskapsöversikt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31" y="1500296"/>
            <a:ext cx="2679938" cy="3871161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274" y="1500296"/>
            <a:ext cx="2679938" cy="387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69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Tidigare två stöd: läsfrämjande och litterära evenemang</a:t>
            </a:r>
          </a:p>
          <a:p>
            <a:r>
              <a:rPr lang="sv-SE" dirty="0"/>
              <a:t>Två ansökningstillfällen per år</a:t>
            </a:r>
          </a:p>
          <a:p>
            <a:r>
              <a:rPr lang="sv-SE" dirty="0"/>
              <a:t>Drygt 14 miljoner kronor</a:t>
            </a:r>
          </a:p>
          <a:p>
            <a:r>
              <a:rPr lang="sv-SE" dirty="0"/>
              <a:t>Ca 250 ansökningar per år</a:t>
            </a:r>
          </a:p>
          <a:p>
            <a:r>
              <a:rPr lang="sv-SE" dirty="0"/>
              <a:t>Ca 50 procent beviljandegrad</a:t>
            </a:r>
          </a:p>
          <a:p>
            <a:r>
              <a:rPr lang="sv-SE" dirty="0"/>
              <a:t>Biblioteken står för en majoritet av ansökningarna</a:t>
            </a:r>
          </a:p>
          <a:p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Stöd till läs- och litteraturfrämjande insatser</a:t>
            </a:r>
          </a:p>
        </p:txBody>
      </p:sp>
    </p:spTree>
    <p:extLst>
      <p:ext uri="{BB962C8B-B14F-4D97-AF65-F5344CB8AC3E}">
        <p14:creationId xmlns:p14="http://schemas.microsoft.com/office/powerpoint/2010/main" val="2833791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Bibliotekens arbete med nyanlända och asylsökande </a:t>
            </a:r>
          </a:p>
          <a:p>
            <a:r>
              <a:rPr lang="sv-SE" dirty="0"/>
              <a:t>Uppsökande verksamhet</a:t>
            </a:r>
          </a:p>
          <a:p>
            <a:r>
              <a:rPr lang="sv-SE" dirty="0" err="1"/>
              <a:t>Family</a:t>
            </a:r>
            <a:r>
              <a:rPr lang="sv-SE" dirty="0"/>
              <a:t> Literacy </a:t>
            </a:r>
          </a:p>
          <a:p>
            <a:r>
              <a:rPr lang="sv-SE" dirty="0"/>
              <a:t>Litterär kritik som konstform</a:t>
            </a:r>
          </a:p>
          <a:p>
            <a:r>
              <a:rPr lang="sv-SE" dirty="0"/>
              <a:t>Litteratur och hälsa</a:t>
            </a:r>
          </a:p>
          <a:p>
            <a:endParaRPr lang="sv-SE" dirty="0"/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Trender och tendenser</a:t>
            </a:r>
          </a:p>
        </p:txBody>
      </p:sp>
    </p:spTree>
    <p:extLst>
      <p:ext uri="{BB962C8B-B14F-4D97-AF65-F5344CB8AC3E}">
        <p14:creationId xmlns:p14="http://schemas.microsoft.com/office/powerpoint/2010/main" val="3961908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äsfrämjande Biblioteksdagarna (003)" id="{CBD6BCD7-799C-4738-A279-3D4354150264}" vid="{B1D981EF-A290-4858-A28B-E9A047EDD8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Läsfrämjande Biblioteksdagarna ZSAR</Template>
  <TotalTime>103</TotalTime>
  <Words>636</Words>
  <Application>Microsoft Office PowerPoint</Application>
  <PresentationFormat>Bredbild</PresentationFormat>
  <Paragraphs>78</Paragraphs>
  <Slides>18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Office-tema</vt:lpstr>
      <vt:lpstr>PowerPoint-presentation</vt:lpstr>
      <vt:lpstr>Vad gör Kulturrådet inom läsfrämjande och vad har det här med biblioteken att göra?</vt:lpstr>
      <vt:lpstr>Kulturrådet</vt:lpstr>
      <vt:lpstr>Nationella mål för litteratur och läsfrämjande</vt:lpstr>
      <vt:lpstr> För att nå det övergripande målet ska statens samlade insatser syfta till att: </vt:lpstr>
      <vt:lpstr>Handlingsprogram för läsfrämjande</vt:lpstr>
      <vt:lpstr>Kunskapsöversikt</vt:lpstr>
      <vt:lpstr>Stöd till läs- och litteraturfrämjande insatser</vt:lpstr>
      <vt:lpstr>Trender och tendenser</vt:lpstr>
      <vt:lpstr>Bokstart</vt:lpstr>
      <vt:lpstr>Läslov – ett nytt bidrag</vt:lpstr>
      <vt:lpstr>Sveriges läsambassadör</vt:lpstr>
      <vt:lpstr>Barn- och ungdomsbokskatalogen</vt:lpstr>
      <vt:lpstr>Distributionsstöd</vt:lpstr>
      <vt:lpstr>Läsfrämjande för vuxna</vt:lpstr>
      <vt:lpstr>Save the date 23 november 2017</vt:lpstr>
      <vt:lpstr>Tack!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Kennet Gabrielsson</dc:creator>
  <cp:lastModifiedBy>Zoi Santikos</cp:lastModifiedBy>
  <cp:revision>17</cp:revision>
  <dcterms:created xsi:type="dcterms:W3CDTF">2017-05-08T10:04:30Z</dcterms:created>
  <dcterms:modified xsi:type="dcterms:W3CDTF">2017-05-09T12:22:27Z</dcterms:modified>
</cp:coreProperties>
</file>