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41"/>
  </p:notesMasterIdLst>
  <p:handoutMasterIdLst>
    <p:handoutMasterId r:id="rId42"/>
  </p:handoutMasterIdLst>
  <p:sldIdLst>
    <p:sldId id="327" r:id="rId5"/>
    <p:sldId id="447" r:id="rId6"/>
    <p:sldId id="466" r:id="rId7"/>
    <p:sldId id="411" r:id="rId8"/>
    <p:sldId id="379" r:id="rId9"/>
    <p:sldId id="422" r:id="rId10"/>
    <p:sldId id="380" r:id="rId11"/>
    <p:sldId id="381" r:id="rId12"/>
    <p:sldId id="424" r:id="rId13"/>
    <p:sldId id="425" r:id="rId14"/>
    <p:sldId id="414" r:id="rId15"/>
    <p:sldId id="412" r:id="rId16"/>
    <p:sldId id="453" r:id="rId17"/>
    <p:sldId id="460" r:id="rId18"/>
    <p:sldId id="462" r:id="rId19"/>
    <p:sldId id="434" r:id="rId20"/>
    <p:sldId id="450" r:id="rId21"/>
    <p:sldId id="436" r:id="rId22"/>
    <p:sldId id="454" r:id="rId23"/>
    <p:sldId id="357" r:id="rId24"/>
    <p:sldId id="403" r:id="rId25"/>
    <p:sldId id="407" r:id="rId26"/>
    <p:sldId id="451" r:id="rId27"/>
    <p:sldId id="469" r:id="rId28"/>
    <p:sldId id="470" r:id="rId29"/>
    <p:sldId id="477" r:id="rId30"/>
    <p:sldId id="483" r:id="rId31"/>
    <p:sldId id="485" r:id="rId32"/>
    <p:sldId id="486" r:id="rId33"/>
    <p:sldId id="489" r:id="rId34"/>
    <p:sldId id="490" r:id="rId35"/>
    <p:sldId id="491" r:id="rId36"/>
    <p:sldId id="471" r:id="rId37"/>
    <p:sldId id="492" r:id="rId38"/>
    <p:sldId id="493" r:id="rId39"/>
    <p:sldId id="326" r:id="rId40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2">
          <p15:clr>
            <a:srgbClr val="A4A3A4"/>
          </p15:clr>
        </p15:guide>
        <p15:guide id="2" pos="2878">
          <p15:clr>
            <a:srgbClr val="A4A3A4"/>
          </p15:clr>
        </p15:guide>
        <p15:guide id="3" pos="3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 autoAdjust="0"/>
    <p:restoredTop sz="79598" autoAdjust="0"/>
  </p:normalViewPr>
  <p:slideViewPr>
    <p:cSldViewPr snapToGrid="0" snapToObjects="1">
      <p:cViewPr>
        <p:scale>
          <a:sx n="98" d="100"/>
          <a:sy n="98" d="100"/>
        </p:scale>
        <p:origin x="-2004" y="-72"/>
      </p:cViewPr>
      <p:guideLst>
        <p:guide orient="horz" pos="722"/>
        <p:guide pos="2878"/>
        <p:guide pos="3998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70B9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3085558598653501E-2"/>
                  <c:y val="-4.3012982752155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8224922971587E-2"/>
                  <c:y val="3.21053618297712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963283122218419E-2"/>
                  <c:y val="-5.816694788151481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836357411845261E-3"/>
                  <c:y val="9.06355455568053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0258473125641907E-3"/>
                  <c:y val="-2.6060648668916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Research &amp; Writing</c:v>
                </c:pt>
                <c:pt idx="1">
                  <c:v>Teaching</c:v>
                </c:pt>
                <c:pt idx="2">
                  <c:v>Current Awareness / Continuing Education</c:v>
                </c:pt>
                <c:pt idx="3">
                  <c:v>Consulting</c:v>
                </c:pt>
                <c:pt idx="4">
                  <c:v>Presentations</c:v>
                </c:pt>
                <c:pt idx="5">
                  <c:v>Checking Facts</c:v>
                </c:pt>
                <c:pt idx="6">
                  <c:v>Interest / Inspiration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68.099999999999994</c:v>
                </c:pt>
                <c:pt idx="1">
                  <c:v>8.8000000000000007</c:v>
                </c:pt>
                <c:pt idx="2">
                  <c:v>13.2</c:v>
                </c:pt>
                <c:pt idx="3">
                  <c:v>2.2000000000000002</c:v>
                </c:pt>
                <c:pt idx="4">
                  <c:v>3.1</c:v>
                </c:pt>
                <c:pt idx="5">
                  <c:v>1.8</c:v>
                </c:pt>
                <c:pt idx="6">
                  <c:v>2</c:v>
                </c:pt>
                <c:pt idx="7">
                  <c:v>0.9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322335025380715"/>
          <c:y val="3.1794170465533921E-2"/>
          <c:w val="0.33858319519270619"/>
          <c:h val="0.95417075806700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70B9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9.6446700507614211E-2"/>
                  <c:y val="8.0701754385964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89847715735989E-2"/>
                  <c:y val="-0.122807017543859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604060913705582E-2"/>
                  <c:y val="-9.8245614035087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832487309644673E-2"/>
                  <c:y val="-3.8596491228070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734508729887006E-2"/>
                  <c:y val="3.38031964754405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0509100764578341E-2"/>
                  <c:y val="7.8446053618297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484423142759298E-2"/>
                  <c:y val="8.4743157105361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0761421319796905E-2"/>
                  <c:y val="0.119298245614035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Personal subscriptions</c:v>
                </c:pt>
                <c:pt idx="1">
                  <c:v>Library subscriptions</c:v>
                </c:pt>
                <c:pt idx="2">
                  <c:v>School / dept subscriptions</c:v>
                </c:pt>
                <c:pt idx="3">
                  <c:v>Institutional repository</c:v>
                </c:pt>
                <c:pt idx="4">
                  <c:v>Websites</c:v>
                </c:pt>
                <c:pt idx="5">
                  <c:v>Research social networks</c:v>
                </c:pt>
                <c:pt idx="6">
                  <c:v>Copy from a colleague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2.4</c:v>
                </c:pt>
                <c:pt idx="1">
                  <c:v>26.8</c:v>
                </c:pt>
                <c:pt idx="2">
                  <c:v>17.7</c:v>
                </c:pt>
                <c:pt idx="3">
                  <c:v>15</c:v>
                </c:pt>
                <c:pt idx="4">
                  <c:v>13.7</c:v>
                </c:pt>
                <c:pt idx="5">
                  <c:v>5.5</c:v>
                </c:pt>
                <c:pt idx="6">
                  <c:v>9.3000000000000007</c:v>
                </c:pt>
                <c:pt idx="7">
                  <c:v>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322335025380715"/>
          <c:y val="3.1794170465533921E-2"/>
          <c:w val="0.33858319519270619"/>
          <c:h val="0.95417075806700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7.8837196406787186E-2"/>
                  <c:y val="7.180281837935046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576226387194558E-2"/>
                  <c:y val="-7.14635924657472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Office/lab</c:v>
                </c:pt>
                <c:pt idx="1">
                  <c:v>Home</c:v>
                </c:pt>
                <c:pt idx="2">
                  <c:v>Library</c:v>
                </c:pt>
                <c:pt idx="3">
                  <c:v>Travelling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65.8</c:v>
                </c:pt>
                <c:pt idx="1">
                  <c:v>22.7</c:v>
                </c:pt>
                <c:pt idx="2">
                  <c:v>0.9</c:v>
                </c:pt>
                <c:pt idx="3">
                  <c:v>8.1999999999999993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Sheet1!$A$2:$A$6</c:f>
              <c:strCache>
                <c:ptCount val="5"/>
                <c:pt idx="0">
                  <c:v>Sciences</c:v>
                </c:pt>
                <c:pt idx="1">
                  <c:v>Medical Sciences</c:v>
                </c:pt>
                <c:pt idx="2">
                  <c:v>Engineering</c:v>
                </c:pt>
                <c:pt idx="3">
                  <c:v>Social Sciences</c:v>
                </c:pt>
                <c:pt idx="4">
                  <c:v>Humanities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61888"/>
        <c:axId val="80393280"/>
      </c:barChart>
      <c:catAx>
        <c:axId val="874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393280"/>
        <c:crosses val="autoZero"/>
        <c:auto val="1"/>
        <c:lblAlgn val="ctr"/>
        <c:lblOffset val="100"/>
        <c:noMultiLvlLbl val="0"/>
      </c:catAx>
      <c:valAx>
        <c:axId val="8039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74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Sheet1!$A$2:$A$6</c:f>
              <c:strCache>
                <c:ptCount val="5"/>
                <c:pt idx="0">
                  <c:v>Sciences</c:v>
                </c:pt>
                <c:pt idx="1">
                  <c:v>Medical Sciences</c:v>
                </c:pt>
                <c:pt idx="2">
                  <c:v>Engineering</c:v>
                </c:pt>
                <c:pt idx="3">
                  <c:v>Social Sciences</c:v>
                </c:pt>
                <c:pt idx="4">
                  <c:v>Humanities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</c:v>
                </c:pt>
                <c:pt idx="1">
                  <c:v>1.7</c:v>
                </c:pt>
                <c:pt idx="2">
                  <c:v>2.7</c:v>
                </c:pt>
                <c:pt idx="3">
                  <c:v>3.3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54752"/>
        <c:axId val="80395584"/>
      </c:barChart>
      <c:catAx>
        <c:axId val="8775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395584"/>
        <c:crosses val="autoZero"/>
        <c:auto val="1"/>
        <c:lblAlgn val="ctr"/>
        <c:lblOffset val="100"/>
        <c:noMultiLvlLbl val="0"/>
      </c:catAx>
      <c:valAx>
        <c:axId val="80395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77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2007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Office or lab</c:v>
                </c:pt>
                <c:pt idx="1">
                  <c:v>Library</c:v>
                </c:pt>
                <c:pt idx="2">
                  <c:v>Home</c:v>
                </c:pt>
                <c:pt idx="3">
                  <c:v>Elsewhere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72.400000000000006</c:v>
                </c:pt>
                <c:pt idx="1">
                  <c:v>2.1</c:v>
                </c:pt>
                <c:pt idx="2">
                  <c:v>20.3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Office or lab</c:v>
                </c:pt>
                <c:pt idx="1">
                  <c:v>Library</c:v>
                </c:pt>
                <c:pt idx="2">
                  <c:v>Home</c:v>
                </c:pt>
                <c:pt idx="3">
                  <c:v>Elsewhere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66.3</c:v>
                </c:pt>
                <c:pt idx="1">
                  <c:v>0.5</c:v>
                </c:pt>
                <c:pt idx="2">
                  <c:v>22.3</c:v>
                </c:pt>
                <c:pt idx="3">
                  <c:v>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2007</a:t>
            </a:r>
            <a:endParaRPr lang="fi-FI" dirty="0"/>
          </a:p>
        </c:rich>
      </c:tx>
      <c:layout>
        <c:manualLayout>
          <c:xMode val="edge"/>
          <c:yMode val="edge"/>
          <c:x val="0.46049745931259223"/>
          <c:y val="8.44737683321575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19453658997273"/>
          <c:y val="0.18685090254054851"/>
          <c:w val="0.40411510780043047"/>
          <c:h val="0.643049089018758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Browsing</c:v>
                </c:pt>
                <c:pt idx="1">
                  <c:v>Searching</c:v>
                </c:pt>
                <c:pt idx="2">
                  <c:v>Cited in another publication</c:v>
                </c:pt>
                <c:pt idx="3">
                  <c:v>From another person 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13.1</c:v>
                </c:pt>
                <c:pt idx="1">
                  <c:v>64</c:v>
                </c:pt>
                <c:pt idx="2">
                  <c:v>10.5</c:v>
                </c:pt>
                <c:pt idx="3">
                  <c:v>5.4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366174018406902E-2"/>
          <c:y val="0.85747474851783612"/>
          <c:w val="0.92993220370421892"/>
          <c:h val="0.1420748031496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tx>
                <c:rich>
                  <a:bodyPr/>
                  <a:lstStyle/>
                  <a:p>
                    <a:fld id="{962A1E8D-35AE-49B0-8690-239DC3A6C5D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Browsing</c:v>
                </c:pt>
                <c:pt idx="1">
                  <c:v>Searching</c:v>
                </c:pt>
                <c:pt idx="2">
                  <c:v>Cited in another publication</c:v>
                </c:pt>
                <c:pt idx="3">
                  <c:v>Another person (colleague) told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7.9</c:v>
                </c:pt>
                <c:pt idx="1">
                  <c:v>47.3</c:v>
                </c:pt>
                <c:pt idx="2">
                  <c:v>12.5</c:v>
                </c:pt>
                <c:pt idx="3">
                  <c:v>19.2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CF9E-9C36-4302-BB6E-42A40DEEB424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CC8C-4478-43D4-8BA1-304BD9B6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4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AB510-D714-BD41-B6C2-6163E3E3BCF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A70D-DF36-974B-80CD-8C910266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 minutes with outliers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7B53-9701-4FBB-BB23-EBC4C81037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1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Finland 2016: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Inspire new thinking (53.6%, 283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Helped me justify my work 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make critical comments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(40%/211of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Improved the result (21.4%, 113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Narrow, broaden, or change the focus (16.7%/88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Saved time (10% 53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Resolved technical problems (7.4%/39of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Lead to faster completion of the task at hand (6.8% /36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Made me question my work (3.6%/19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Resulted in collaboration / joint research(3%/16 of readings)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• Wasted my time (1.1%/6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of readings)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Research,</a:t>
            </a:r>
            <a:r>
              <a:rPr lang="en-US" b="1" i="1" baseline="0" dirty="0" smtClean="0"/>
              <a:t> writing reports, articles, &amp; writing grants, funding opportunities were combined.  Current awareness and continuing education also combined.</a:t>
            </a:r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9F6C-4F2C-4603-9EF9-2E2C6F4D3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Looks</a:t>
            </a:r>
            <a:r>
              <a:rPr lang="fi-FI" dirty="0" smtClean="0"/>
              <a:t> </a:t>
            </a:r>
            <a:r>
              <a:rPr lang="fi-FI" dirty="0" err="1" smtClean="0"/>
              <a:t>pretty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similiar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58% are read in 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2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u="sng" dirty="0" smtClean="0"/>
              <a:t>Do this also with all article readings and see how it differs</a:t>
            </a:r>
          </a:p>
          <a:p>
            <a:endParaRPr lang="en-US" i="0" u="sng" dirty="0" smtClean="0"/>
          </a:p>
          <a:p>
            <a:r>
              <a:rPr lang="en-US" i="0" u="sng" dirty="0" smtClean="0"/>
              <a:t>LC</a:t>
            </a:r>
            <a:r>
              <a:rPr lang="en-US" i="0" u="sng" baseline="0" dirty="0" smtClean="0"/>
              <a:t> note: doesn’t differ all that much.</a:t>
            </a:r>
            <a:endParaRPr lang="en-US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19266-C507-4B16-A55F-F4501FADE8A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7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Sciences:</a:t>
            </a:r>
            <a:r>
              <a:rPr lang="en-US" baseline="0" dirty="0" smtClean="0"/>
              <a:t> 23/month</a:t>
            </a:r>
          </a:p>
          <a:p>
            <a:r>
              <a:rPr lang="en-US" baseline="0" dirty="0" smtClean="0"/>
              <a:t>Medical sciences: 22</a:t>
            </a:r>
          </a:p>
          <a:p>
            <a:r>
              <a:rPr lang="en-US" baseline="0" dirty="0" smtClean="0"/>
              <a:t>Engineering: 22</a:t>
            </a:r>
          </a:p>
          <a:p>
            <a:r>
              <a:rPr lang="en-US" baseline="0" dirty="0" smtClean="0"/>
              <a:t>Social sciences: 17</a:t>
            </a:r>
          </a:p>
          <a:p>
            <a:r>
              <a:rPr lang="en-US" baseline="0" dirty="0" smtClean="0"/>
              <a:t>Humanities: 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Compared to US 2012</a:t>
            </a:r>
            <a:r>
              <a:rPr lang="en-US" baseline="0" dirty="0" smtClean="0"/>
              <a:t> numbers are lower. In humanities 8 vs. 21! </a:t>
            </a:r>
          </a:p>
          <a:p>
            <a:r>
              <a:rPr lang="en-US" baseline="0" dirty="0" smtClean="0"/>
              <a:t>In business (n=35) 26 article readings/month (highest value)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2304-1510-4FC2-9C20-F1D21684F1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What is the value of reading to their work?</a:t>
            </a:r>
          </a:p>
          <a:p>
            <a:pPr lvl="1"/>
            <a:r>
              <a:rPr lang="en-US" sz="3200" dirty="0" smtClean="0"/>
              <a:t>How should scholarly publications and systems change (or not) in the future to better meet their needs?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Books</a:t>
            </a:r>
            <a:r>
              <a:rPr lang="fi-FI" dirty="0" smtClean="0"/>
              <a:t> and </a:t>
            </a:r>
            <a:r>
              <a:rPr lang="fi-FI" dirty="0" err="1" smtClean="0"/>
              <a:t>chapters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In business (n=35) 2,6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30 and under:</a:t>
            </a:r>
          </a:p>
          <a:p>
            <a:pPr lvl="1"/>
            <a:r>
              <a:rPr lang="en-US" dirty="0" smtClean="0"/>
              <a:t>Read more often at the office</a:t>
            </a:r>
          </a:p>
          <a:p>
            <a:pPr lvl="1"/>
            <a:r>
              <a:rPr lang="en-US" dirty="0" smtClean="0"/>
              <a:t>Spend more time per article reading</a:t>
            </a:r>
          </a:p>
          <a:p>
            <a:pPr lvl="1"/>
            <a:r>
              <a:rPr lang="en-US" dirty="0" smtClean="0"/>
              <a:t>More often get readings from colleagues</a:t>
            </a:r>
          </a:p>
          <a:p>
            <a:r>
              <a:rPr lang="en-US" b="1" dirty="0" smtClean="0"/>
              <a:t>61+:</a:t>
            </a:r>
          </a:p>
          <a:p>
            <a:pPr lvl="1"/>
            <a:r>
              <a:rPr lang="en-US" dirty="0" smtClean="0"/>
              <a:t>Read more books/book chapters</a:t>
            </a:r>
          </a:p>
          <a:p>
            <a:pPr lvl="1"/>
            <a:r>
              <a:rPr lang="en-US" dirty="0" smtClean="0"/>
              <a:t>Read more from print</a:t>
            </a:r>
          </a:p>
          <a:p>
            <a:pPr lvl="1"/>
            <a:r>
              <a:rPr lang="en-US" dirty="0" smtClean="0"/>
              <a:t>Read more in Swedish or Finnish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8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9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6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2007 we asked: How many scholarly articles that you have obtained in electronic form have you read during the last month?</a:t>
            </a:r>
          </a:p>
          <a:p>
            <a:endParaRPr lang="en-US" dirty="0" smtClean="0"/>
          </a:p>
          <a:p>
            <a:r>
              <a:rPr lang="en-US" dirty="0" smtClean="0"/>
              <a:t>Average14,8 articles per month (x12= 180 per year)</a:t>
            </a:r>
          </a:p>
          <a:p>
            <a:endParaRPr lang="en-US" dirty="0" smtClean="0"/>
          </a:p>
          <a:p>
            <a:r>
              <a:rPr lang="en-US" dirty="0" smtClean="0"/>
              <a:t>In 2016 we asked: In the past month, approximately how many scholarly articles have you read?</a:t>
            </a:r>
          </a:p>
          <a:p>
            <a:endParaRPr lang="en-US" dirty="0" smtClean="0"/>
          </a:p>
          <a:p>
            <a:r>
              <a:rPr lang="en-US" dirty="0" smtClean="0"/>
              <a:t>Average19,68 articles per month (x12 = 236,16 per year)</a:t>
            </a:r>
          </a:p>
          <a:p>
            <a:r>
              <a:rPr lang="en-US" dirty="0" smtClean="0"/>
              <a:t>86 % of latest article readings were obtained from electronic source:</a:t>
            </a:r>
          </a:p>
          <a:p>
            <a:r>
              <a:rPr lang="en-US" smtClean="0"/>
              <a:t>Estimated average 16,9 e-articles per month (x12 = 204 per year)</a:t>
            </a:r>
          </a:p>
          <a:p>
            <a:r>
              <a:rPr lang="fi-FI" smtClean="0"/>
              <a:t>2007</a:t>
            </a:r>
            <a:r>
              <a:rPr lang="fi-FI" dirty="0" smtClean="0"/>
              <a:t>: 10 median, 22,865 </a:t>
            </a:r>
            <a:r>
              <a:rPr lang="fi-FI" dirty="0" err="1" smtClean="0"/>
              <a:t>std</a:t>
            </a:r>
            <a:r>
              <a:rPr lang="fi-FI" dirty="0" smtClean="0"/>
              <a:t>, N=947</a:t>
            </a:r>
          </a:p>
          <a:p>
            <a:endParaRPr lang="fi-FI" dirty="0" smtClean="0"/>
          </a:p>
          <a:p>
            <a:r>
              <a:rPr lang="en-US" dirty="0" smtClean="0"/>
              <a:t>2016 Average 19,68 articles </a:t>
            </a:r>
            <a:r>
              <a:rPr lang="pt-BR" dirty="0" smtClean="0"/>
              <a:t>10 </a:t>
            </a:r>
            <a:r>
              <a:rPr lang="pt-BR" dirty="0" err="1" smtClean="0"/>
              <a:t>median</a:t>
            </a:r>
            <a:r>
              <a:rPr lang="pt-BR" dirty="0" smtClean="0"/>
              <a:t>, 28,34 </a:t>
            </a:r>
            <a:r>
              <a:rPr lang="pt-BR" dirty="0" err="1" smtClean="0"/>
              <a:t>std</a:t>
            </a:r>
            <a:r>
              <a:rPr lang="pt-BR" dirty="0" smtClean="0"/>
              <a:t> N=454</a:t>
            </a:r>
          </a:p>
          <a:p>
            <a:endParaRPr lang="en-US" dirty="0" smtClean="0"/>
          </a:p>
          <a:p>
            <a:r>
              <a:rPr lang="en-US" dirty="0" smtClean="0"/>
              <a:t>86 % of latest article readings were obtained from electronic source:</a:t>
            </a:r>
          </a:p>
          <a:p>
            <a:r>
              <a:rPr lang="en-US" dirty="0" smtClean="0"/>
              <a:t>Estimated average 17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7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were you when reading the last e-article?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2006 N= 1663</a:t>
            </a:r>
          </a:p>
          <a:p>
            <a:r>
              <a:rPr lang="fi-FI" dirty="0" smtClean="0"/>
              <a:t>2016 N= 430</a:t>
            </a:r>
          </a:p>
          <a:p>
            <a:endParaRPr lang="fi-FI" dirty="0" smtClean="0"/>
          </a:p>
          <a:p>
            <a:r>
              <a:rPr lang="fi-FI" dirty="0" smtClean="0"/>
              <a:t>People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at </a:t>
            </a:r>
            <a:r>
              <a:rPr lang="fi-FI" dirty="0" err="1" smtClean="0"/>
              <a:t>office</a:t>
            </a:r>
            <a:r>
              <a:rPr lang="fi-FI" dirty="0" smtClean="0"/>
              <a:t> and </a:t>
            </a:r>
            <a:r>
              <a:rPr lang="fi-FI" dirty="0" err="1" smtClean="0"/>
              <a:t>library</a:t>
            </a:r>
            <a:r>
              <a:rPr lang="fi-FI" dirty="0" smtClean="0"/>
              <a:t> and </a:t>
            </a:r>
            <a:r>
              <a:rPr lang="fi-FI" dirty="0" err="1" smtClean="0"/>
              <a:t>more</a:t>
            </a:r>
            <a:r>
              <a:rPr lang="fi-FI" dirty="0" smtClean="0"/>
              <a:t> at home and </a:t>
            </a:r>
            <a:r>
              <a:rPr lang="fi-FI" dirty="0" err="1" smtClean="0"/>
              <a:t>elsewhere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travelling</a:t>
            </a:r>
            <a:r>
              <a:rPr lang="fi-FI" dirty="0" smtClean="0"/>
              <a:t>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3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you become aware of the last e-article you read?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2006 N=913</a:t>
            </a:r>
          </a:p>
          <a:p>
            <a:r>
              <a:rPr lang="fi-FI" dirty="0" smtClean="0"/>
              <a:t>2016 N=430 (</a:t>
            </a:r>
            <a:r>
              <a:rPr lang="fi-FI" dirty="0" err="1" smtClean="0"/>
              <a:t>print</a:t>
            </a:r>
            <a:r>
              <a:rPr lang="fi-FI" dirty="0" smtClean="0"/>
              <a:t> </a:t>
            </a:r>
            <a:r>
              <a:rPr lang="fi-FI" dirty="0" err="1" smtClean="0"/>
              <a:t>articles</a:t>
            </a:r>
            <a:r>
              <a:rPr lang="fi-FI" dirty="0" smtClean="0"/>
              <a:t> </a:t>
            </a:r>
            <a:r>
              <a:rPr lang="fi-FI" dirty="0" err="1" smtClean="0"/>
              <a:t>removed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analyses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r>
              <a:rPr lang="fi-FI" dirty="0" smtClean="0"/>
              <a:t>2016:</a:t>
            </a:r>
          </a:p>
          <a:p>
            <a:pPr lvl="0"/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browsing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searching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from citations and from other persons =&gt; more sharing?</a:t>
            </a:r>
            <a:endParaRPr lang="fi-FI" dirty="0" smtClean="0"/>
          </a:p>
          <a:p>
            <a:r>
              <a:rPr lang="fi-FI" baseline="0" dirty="0" smtClean="0"/>
              <a:t>Out of ”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” 52 % </a:t>
            </a:r>
            <a:r>
              <a:rPr lang="fi-FI" baseline="0" dirty="0" err="1" smtClean="0"/>
              <a:t>email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alerts</a:t>
            </a:r>
            <a:r>
              <a:rPr lang="fi-FI" baseline="0" dirty="0" smtClean="0"/>
              <a:t>/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networks</a:t>
            </a:r>
            <a:r>
              <a:rPr lang="fi-FI" baseline="0" dirty="0" smtClean="0"/>
              <a:t>/</a:t>
            </a:r>
            <a:r>
              <a:rPr lang="fi-FI" baseline="0" dirty="0" err="1" smtClean="0"/>
              <a:t>social</a:t>
            </a:r>
            <a:r>
              <a:rPr lang="fi-FI" baseline="0" dirty="0" smtClean="0"/>
              <a:t> media</a:t>
            </a:r>
          </a:p>
          <a:p>
            <a:endParaRPr lang="fi-FI" baseline="0" dirty="0" smtClean="0"/>
          </a:p>
          <a:p>
            <a:r>
              <a:rPr lang="fi-FI" baseline="0" dirty="0" smtClean="0"/>
              <a:t>2006:</a:t>
            </a:r>
          </a:p>
          <a:p>
            <a:r>
              <a:rPr lang="fi-FI" baseline="0" dirty="0" smtClean="0"/>
              <a:t>Out of ”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”: RSS </a:t>
            </a:r>
            <a:r>
              <a:rPr lang="fi-FI" baseline="0" dirty="0" err="1" smtClean="0"/>
              <a:t>feed</a:t>
            </a:r>
            <a:r>
              <a:rPr lang="fi-FI" baseline="0" dirty="0" smtClean="0"/>
              <a:t> 70 %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4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 smtClean="0"/>
              <a:t>Considered  ”important”, ”very important”, or ”absolutely essential” to their 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Social scientists more than other disciplines, followed closely by life scientists</a:t>
            </a:r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8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“I get a lot of hints about good articles from social media.”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Replicates studies 2011, 2012, 2013 in UK, US, Australia</a:t>
            </a:r>
          </a:p>
          <a:p>
            <a:r>
              <a:rPr lang="en-US" u="sng" dirty="0" smtClean="0"/>
              <a:t>Finland</a:t>
            </a:r>
            <a:r>
              <a:rPr lang="en-US" u="sng" baseline="0" dirty="0" smtClean="0"/>
              <a:t> 2006; others from 1977-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6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said hasn’t changed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6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9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 would love for [readings] to be published in e-reader form, i.e. Kindle-compatible. I hate reading demanding texts from backlit tablets (however, entertainment texts are fine.)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 still prefer reading from paper and not from a screen. If changes come, such as easier cross-reference links from pdfs or videos in documents, I might read more papers, or might read more from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6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What is the value of reading to their work?</a:t>
            </a:r>
          </a:p>
          <a:p>
            <a:pPr lvl="1"/>
            <a:r>
              <a:rPr lang="en-US" sz="3200" dirty="0" smtClean="0"/>
              <a:t>How should scholarly publications and systems change (or not) in the future to better meet their needs?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0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2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4036" name="Date Placeholder 3"/>
          <p:cNvSpPr txBox="1">
            <a:spLocks noGrp="1"/>
          </p:cNvSpPr>
          <p:nvPr/>
        </p:nvSpPr>
        <p:spPr bwMode="auto">
          <a:xfrm>
            <a:off x="3884960" y="0"/>
            <a:ext cx="2971490" cy="4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3" tIns="46139" rIns="92273" bIns="4613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6DF334-84DE-4AA9-9700-16A1F6261057}" type="datetime1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5/22/2017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4037" name="Slide Number Placeholder 4"/>
          <p:cNvSpPr txBox="1">
            <a:spLocks noGrp="1"/>
          </p:cNvSpPr>
          <p:nvPr/>
        </p:nvSpPr>
        <p:spPr bwMode="auto">
          <a:xfrm>
            <a:off x="3884960" y="8846743"/>
            <a:ext cx="2971490" cy="4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3" tIns="46139" rIns="92273" bIns="4613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9B00C28-9B8A-4D06-A58A-6931B90F4854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have selected 4 preliminary findings: </a:t>
            </a: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1.Scholarly articles are important for academic work </a:t>
            </a: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2.Many, but not all, readings come from the library (whether readers know it or not OR the library has competition) </a:t>
            </a: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Not every reader is the same </a:t>
            </a: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What has changed? </a:t>
            </a:r>
          </a:p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What may change in the future?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11CB4-F7F3-4A44-82E5-7DD80A152A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4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4036" name="Date Placeholder 3"/>
          <p:cNvSpPr txBox="1">
            <a:spLocks noGrp="1"/>
          </p:cNvSpPr>
          <p:nvPr/>
        </p:nvSpPr>
        <p:spPr bwMode="auto">
          <a:xfrm>
            <a:off x="3884960" y="0"/>
            <a:ext cx="2971490" cy="4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3" tIns="46139" rIns="92273" bIns="4613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6DF334-84DE-4AA9-9700-16A1F6261057}" type="datetime1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5/22/2017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4037" name="Slide Number Placeholder 4"/>
          <p:cNvSpPr txBox="1">
            <a:spLocks noGrp="1"/>
          </p:cNvSpPr>
          <p:nvPr/>
        </p:nvSpPr>
        <p:spPr bwMode="auto">
          <a:xfrm>
            <a:off x="3884960" y="8846743"/>
            <a:ext cx="2971490" cy="4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3" tIns="46139" rIns="92273" bIns="4613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9B00C28-9B8A-4D06-A58A-6931B90F4854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8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In US in 2012 = 21; UK 2011=22; Australia in 2013 = 25</a:t>
            </a:r>
          </a:p>
          <a:p>
            <a:r>
              <a:rPr lang="sv-FI" dirty="0" smtClean="0"/>
              <a:t>Number of other publications read per month (all together):</a:t>
            </a:r>
            <a:r>
              <a:rPr lang="sv-FI" baseline="0" dirty="0" smtClean="0"/>
              <a:t> M=68.85</a:t>
            </a:r>
          </a:p>
          <a:p>
            <a:r>
              <a:rPr lang="en-US" baseline="0" dirty="0" smtClean="0"/>
              <a:t>Breakdown (Mean):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News articles: 48.56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Magazine or trade journals: 8.64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Blogs: 4.33</a:t>
            </a:r>
          </a:p>
          <a:p>
            <a:r>
              <a:rPr lang="en-US" baseline="0" dirty="0" smtClean="0"/>
              <a:t>Scholarly books/book chapters: 2.86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Government documents, technical or research reports: 2.47</a:t>
            </a:r>
          </a:p>
          <a:p>
            <a:r>
              <a:rPr lang="en-US" baseline="0" dirty="0" smtClean="0"/>
              <a:t>Conference proceeding articles: 2.42</a:t>
            </a:r>
          </a:p>
          <a:p>
            <a:r>
              <a:rPr lang="en-US" baseline="0" dirty="0" smtClean="0"/>
              <a:t>Fiction: 1.10</a:t>
            </a:r>
          </a:p>
          <a:p>
            <a:r>
              <a:rPr lang="en-US" baseline="0" dirty="0" smtClean="0"/>
              <a:t>Other: 1.08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Non-fiction: 0.81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type of other publication most recently read:</a:t>
            </a:r>
          </a:p>
          <a:p>
            <a:r>
              <a:rPr lang="en-US" baseline="0" dirty="0" smtClean="0"/>
              <a:t>Book / book chapters: 21.8%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News: 16.2%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Magazines: 13.5%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Govt</a:t>
            </a:r>
            <a:r>
              <a:rPr lang="en-US" baseline="0" dirty="0" smtClean="0"/>
              <a:t> doc: 12.5%</a:t>
            </a:r>
          </a:p>
          <a:p>
            <a:r>
              <a:rPr lang="en-US" baseline="0" dirty="0" smtClean="0"/>
              <a:t>Conference proceedings: 9.0%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Fiction: 7.2%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Other: 7.0%</a:t>
            </a:r>
          </a:p>
          <a:p>
            <a:r>
              <a:rPr lang="en-US" baseline="0" dirty="0" smtClean="0"/>
              <a:t>Other Nonfiction: 6.5%</a:t>
            </a:r>
          </a:p>
          <a:p>
            <a:r>
              <a:rPr lang="en-US" baseline="0" dirty="0" smtClean="0"/>
              <a:t>Blogs: 6.3%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A70D-DF36-974B-80CD-8C910266D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65F67-D414-4DD5-9C1E-9BF94DD4C04E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D89A-896B-448A-8E80-C79340C3B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mtClean="0">
                <a:solidFill>
                  <a:prstClr val="black"/>
                </a:solidFill>
              </a:rPr>
              <a:t>Carol Tenopir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E99D2-8F95-47FC-B4A5-C15F33F20BFF}" type="slidenum">
              <a:rPr lang="en-US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5BA7003-00DC-104B-92AD-B7A90026C1F9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16D1E-C240-F54C-B964-4E8AE0DA4492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0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smtClean="0">
                <a:solidFill>
                  <a:prstClr val="black"/>
                </a:solidFill>
              </a:rPr>
              <a:t>Carol Tenopir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E99D2-8F95-47FC-B4A5-C15F33F20BFF}" type="slidenum">
              <a:rPr lang="en-US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g"/><Relationship Id="rId5" Type="http://schemas.openxmlformats.org/officeDocument/2006/relationships/image" Target="../media/image32.pn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hyperlink" Target="http://www.sxc.hu/browse.phtml?f=download&amp;id=50186&amp;redirect=phot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hyperlink" Target="http://www.everystockphoto.com/photo.php?imageId=7009298&amp;searchId=6265af077abd522c1354e2608dce1cbc&amp;npos=27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hyperlink" Target="http://www.sxc.hu/browse.phtml?f=download&amp;id=50186&amp;redirect=pho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hyperlink" Target="http://www.everystockphoto.com/photo.php?imageId=7009298&amp;searchId=6265af077abd522c1354e2608dce1cbc&amp;npos=27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065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314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Carol Tenopir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University of Tennessee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</a:rPr>
              <a:t>Hanken</a:t>
            </a:r>
            <a:r>
              <a:rPr lang="en-US" sz="2400" dirty="0">
                <a:solidFill>
                  <a:srgbClr val="000000"/>
                </a:solidFill>
              </a:rPr>
              <a:t> School of Economics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ctenopir@utk.edu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1462" y="350283"/>
            <a:ext cx="8529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B3C3E"/>
                </a:solidFill>
                <a:latin typeface="Arial"/>
                <a:ea typeface="ＭＳ Ｐゴシック" pitchFamily="34" charset="-128"/>
                <a:cs typeface="Arial"/>
              </a:rPr>
              <a:t>Are Academic Journals Still Relevant for Researchers?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Scholarly article reading is important for academic work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4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Researchers read a lot …article readings per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8" y="1717230"/>
            <a:ext cx="462606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readings per month on average by Finnish researchers</a:t>
            </a:r>
          </a:p>
          <a:p>
            <a:pPr marL="0" indent="0">
              <a:buNone/>
            </a:pPr>
            <a:r>
              <a:rPr lang="en-US" dirty="0" smtClean="0"/>
              <a:t>X </a:t>
            </a:r>
          </a:p>
          <a:p>
            <a:pPr marL="0" indent="0">
              <a:buNone/>
            </a:pPr>
            <a:r>
              <a:rPr lang="en-US" dirty="0" smtClean="0"/>
              <a:t>12 months per year =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240 article readings/year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75583"/>
            <a:ext cx="536895" cy="536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057" y="5741472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2016, </a:t>
            </a:r>
            <a:r>
              <a:rPr lang="en-US" dirty="0" smtClean="0"/>
              <a:t>Finland N=456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017" y="1417638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017" y="3845519"/>
            <a:ext cx="4419983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they spend time reading</a:t>
            </a:r>
            <a:endParaRPr lang="en-US" dirty="0"/>
          </a:p>
        </p:txBody>
      </p:sp>
      <p:pic>
        <p:nvPicPr>
          <p:cNvPr id="2051" name="Picture 3" descr="C:\Users\rvolenti\AppData\Local\Microsoft\Windows\Temporary Internet Files\Content.IE5\OITPP8II\MP9004074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8109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67199" y="1239724"/>
            <a:ext cx="4676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42 minutes per article </a:t>
            </a:r>
            <a:r>
              <a:rPr lang="en-US" sz="3600" dirty="0" smtClean="0"/>
              <a:t>reading </a:t>
            </a:r>
          </a:p>
          <a:p>
            <a:r>
              <a:rPr lang="en-US" sz="3600" dirty="0" smtClean="0"/>
              <a:t>x 20 readings per month = 14 hours/month</a:t>
            </a:r>
          </a:p>
          <a:p>
            <a:r>
              <a:rPr lang="en-US" sz="3600" dirty="0" smtClean="0"/>
              <a:t>X 12 months/year = </a:t>
            </a:r>
            <a:r>
              <a:rPr lang="en-US" sz="3600" dirty="0" smtClean="0">
                <a:solidFill>
                  <a:srgbClr val="FF0000"/>
                </a:solidFill>
              </a:rPr>
              <a:t>168 hours/year</a:t>
            </a:r>
          </a:p>
          <a:p>
            <a:r>
              <a:rPr lang="en-US" sz="3600" dirty="0" smtClean="0"/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 21 </a:t>
            </a:r>
            <a:r>
              <a:rPr lang="en-US" sz="3600" dirty="0" smtClean="0"/>
              <a:t>8-hour work </a:t>
            </a:r>
            <a:r>
              <a:rPr lang="en-US" sz="3600" dirty="0" smtClean="0">
                <a:solidFill>
                  <a:srgbClr val="FF0000"/>
                </a:solidFill>
              </a:rPr>
              <a:t>days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75583"/>
            <a:ext cx="536895" cy="536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019" y="5986360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2016, </a:t>
            </a:r>
            <a:r>
              <a:rPr lang="en-US" dirty="0" smtClean="0"/>
              <a:t>Finland N=444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article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406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#1 </a:t>
            </a:r>
            <a:r>
              <a:rPr lang="en-US" dirty="0" smtClean="0"/>
              <a:t>Inspire new thinking or ideas (54%)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#2 </a:t>
            </a:r>
            <a:r>
              <a:rPr lang="en-US" dirty="0" smtClean="0"/>
              <a:t>Helped justify my work (47%)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#3 </a:t>
            </a:r>
            <a:r>
              <a:rPr lang="en-US" dirty="0" smtClean="0"/>
              <a:t>Improved the results (21%)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#4 </a:t>
            </a:r>
            <a:r>
              <a:rPr lang="en-US" dirty="0" smtClean="0"/>
              <a:t>Narrowed/broadened/changed focus (17%)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#5 </a:t>
            </a:r>
            <a:r>
              <a:rPr lang="en-US" dirty="0" smtClean="0"/>
              <a:t>Saved time or other resources (10%)</a:t>
            </a:r>
          </a:p>
          <a:p>
            <a:pPr marL="0" indent="0">
              <a:buNone/>
            </a:pPr>
            <a:r>
              <a:rPr lang="en-US" dirty="0" smtClean="0"/>
              <a:t>….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#10 </a:t>
            </a:r>
            <a:r>
              <a:rPr lang="en-US" dirty="0" smtClean="0"/>
              <a:t>Wasted my time (1%)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read articles for many different purposes…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143000" y="1752600"/>
          <a:ext cx="7010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5881687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n=454, 2016, Finland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research are...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57" y="1452145"/>
            <a:ext cx="9034943" cy="4353569"/>
          </a:xfrm>
        </p:spPr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ead longer </a:t>
            </a:r>
          </a:p>
          <a:p>
            <a:r>
              <a:rPr lang="en-US" sz="3600" dirty="0" smtClean="0"/>
              <a:t>Ranked more highly valuable to purpose</a:t>
            </a:r>
          </a:p>
          <a:p>
            <a:r>
              <a:rPr lang="en-US" sz="3600" dirty="0" smtClean="0"/>
              <a:t>Most often come from the library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75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77597"/>
            <a:ext cx="8229600" cy="155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96049"/>
            <a:ext cx="8382000" cy="762000"/>
          </a:xfrm>
        </p:spPr>
        <p:txBody>
          <a:bodyPr>
            <a:normAutofit/>
          </a:bodyPr>
          <a:lstStyle/>
          <a:p>
            <a:pPr algn="ctr" eaLnBrk="1" hangingPunct="1"/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Many readings come from the library (but not all)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Source</a:t>
            </a:r>
            <a:r>
              <a:rPr lang="fi-FI" dirty="0" smtClean="0"/>
              <a:t> of </a:t>
            </a:r>
            <a:r>
              <a:rPr lang="fi-FI" dirty="0" err="1" smtClean="0"/>
              <a:t>article</a:t>
            </a:r>
            <a:r>
              <a:rPr lang="fi-FI" dirty="0" smtClean="0"/>
              <a:t> </a:t>
            </a:r>
            <a:r>
              <a:rPr lang="fi-FI" dirty="0" err="1" smtClean="0"/>
              <a:t>readings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sz="4000" dirty="0" smtClean="0"/>
              <a:t>(for </a:t>
            </a:r>
            <a:r>
              <a:rPr lang="fi-FI" sz="4000" dirty="0" err="1" smtClean="0"/>
              <a:t>all</a:t>
            </a:r>
            <a:r>
              <a:rPr lang="fi-FI" sz="4000" dirty="0" smtClean="0"/>
              <a:t> </a:t>
            </a:r>
            <a:r>
              <a:rPr lang="fi-FI" sz="4000" dirty="0" err="1" smtClean="0"/>
              <a:t>purposes</a:t>
            </a:r>
            <a:r>
              <a:rPr lang="fi-FI" sz="4000" dirty="0" smtClean="0"/>
              <a:t>)</a:t>
            </a:r>
            <a:endParaRPr lang="fi-FI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provided articles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…most often for research or writing</a:t>
            </a:r>
          </a:p>
          <a:p>
            <a:pPr marL="0" indent="0">
              <a:buNone/>
            </a:pPr>
            <a:r>
              <a:rPr lang="en-US" dirty="0" smtClean="0"/>
              <a:t>…more important to principal purpose</a:t>
            </a:r>
          </a:p>
          <a:p>
            <a:pPr marL="0" indent="0">
              <a:buNone/>
            </a:pPr>
            <a:r>
              <a:rPr lang="en-US" dirty="0" smtClean="0"/>
              <a:t>…more likely to be read in e-format </a:t>
            </a:r>
          </a:p>
          <a:p>
            <a:pPr marL="0" indent="0">
              <a:buNone/>
            </a:pPr>
            <a:r>
              <a:rPr lang="en-US" dirty="0" smtClean="0"/>
              <a:t>…more likely to be cited (already or in the future)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+mj-lt"/>
                <a:ea typeface="+mj-ea"/>
                <a:cs typeface="ＭＳ Ｐゴシック"/>
              </a:rPr>
              <a:t>Just because they read articles </a:t>
            </a:r>
            <a:r>
              <a:rPr lang="en-US" sz="4400" i="1" kern="0" dirty="0" smtClean="0">
                <a:latin typeface="+mj-lt"/>
                <a:ea typeface="+mj-ea"/>
                <a:cs typeface="ＭＳ Ｐゴシック"/>
              </a:rPr>
              <a:t>from </a:t>
            </a:r>
            <a:r>
              <a:rPr lang="en-US" sz="4400" kern="0" dirty="0" smtClean="0">
                <a:latin typeface="+mj-lt"/>
                <a:ea typeface="+mj-ea"/>
                <a:cs typeface="ＭＳ Ｐゴシック"/>
              </a:rPr>
              <a:t>the library </a:t>
            </a:r>
            <a:r>
              <a:rPr lang="en-US" sz="3200" kern="0" dirty="0" smtClean="0">
                <a:latin typeface="+mj-lt"/>
                <a:ea typeface="+mj-ea"/>
                <a:cs typeface="ＭＳ Ｐゴシック"/>
              </a:rPr>
              <a:t>(all article readings)…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96939522"/>
              </p:ext>
            </p:extLst>
          </p:nvPr>
        </p:nvGraphicFramePr>
        <p:xfrm>
          <a:off x="1642937" y="2127204"/>
          <a:ext cx="5410200" cy="442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61734"/>
            <a:ext cx="536895" cy="536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631" y="5980670"/>
            <a:ext cx="24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=453, Finland,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487" y="4038600"/>
            <a:ext cx="7547655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Academic Year 2016-2017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91029"/>
            <a:ext cx="6400800" cy="17526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A bit about me…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8" y="2070883"/>
            <a:ext cx="2362201" cy="2362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4" y="1790587"/>
            <a:ext cx="3574890" cy="124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85004"/>
            <a:ext cx="3993626" cy="955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3</a:t>
            </a:r>
            <a:r>
              <a:rPr lang="en-US" sz="3200" b="0" dirty="0" smtClean="0"/>
              <a:t>. Not every reader is the same</a:t>
            </a: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61734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43056" y="533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Article Readings differ by discipline </a:t>
            </a:r>
            <a:r>
              <a:rPr lang="en-US" sz="2800" dirty="0" smtClean="0"/>
              <a:t>(average per month)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0583" y="6030276"/>
            <a:ext cx="605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n=439, Finland, 2016</a:t>
            </a:r>
          </a:p>
          <a:p>
            <a:endParaRPr lang="en-US" sz="1200" dirty="0"/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990600" y="1600200"/>
          <a:ext cx="76200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3566" y="1981200"/>
            <a:ext cx="461665" cy="2743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Readings per month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/>
              <a:t>Book or chapter readings differ by discipline </a:t>
            </a:r>
            <a:r>
              <a:rPr lang="fi-FI" sz="2800" dirty="0" smtClean="0"/>
              <a:t>(average per month)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47115"/>
            <a:ext cx="68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n=450, </a:t>
            </a:r>
            <a:r>
              <a:rPr lang="en-US" sz="1400" dirty="0" smtClean="0"/>
              <a:t>Finland, 2016</a:t>
            </a:r>
            <a:endParaRPr lang="en-US" sz="1400" dirty="0"/>
          </a:p>
          <a:p>
            <a:r>
              <a:rPr lang="fi-FI" sz="1400" dirty="0" smtClean="0"/>
              <a:t> </a:t>
            </a:r>
            <a:endParaRPr lang="fi-FI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age of reader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no age difference in use of social media based on age</a:t>
            </a:r>
          </a:p>
        </p:txBody>
      </p:sp>
      <p:pic>
        <p:nvPicPr>
          <p:cNvPr id="4" name="Picture 11" descr="C:\Users\lchrist2\Pictures\beyond downloads\researchG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8342"/>
            <a:ext cx="239776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91994" y="3130136"/>
            <a:ext cx="4240378" cy="830067"/>
            <a:chOff x="1888400" y="5304316"/>
            <a:chExt cx="3902800" cy="651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5325291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5319831"/>
              <a:ext cx="606351" cy="6063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8637" y="5311819"/>
              <a:ext cx="614363" cy="6143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8400" y="5304316"/>
              <a:ext cx="642901" cy="6515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6837" y="5329237"/>
              <a:ext cx="614363" cy="61436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364" y="4326334"/>
            <a:ext cx="1230357" cy="1047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1467" y="4466517"/>
            <a:ext cx="1634731" cy="1682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96049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Portrait of a ‘successful</a:t>
            </a:r>
            <a:r>
              <a:rPr lang="en-US" sz="4000" dirty="0">
                <a:solidFill>
                  <a:schemeClr val="tx1"/>
                </a:solidFill>
              </a:rPr>
              <a:t>’ </a:t>
            </a:r>
            <a:r>
              <a:rPr lang="en-US" sz="4000" dirty="0" smtClean="0">
                <a:solidFill>
                  <a:schemeClr val="tx1"/>
                </a:solidFill>
              </a:rPr>
              <a:t>academic who has…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33800" y="1981200"/>
            <a:ext cx="480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…won </a:t>
            </a:r>
            <a:r>
              <a:rPr lang="en-US" sz="3600" dirty="0"/>
              <a:t>an award in the last two years</a:t>
            </a:r>
            <a:r>
              <a:rPr lang="en-US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…published about 9 works in the last two years.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0542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7504" y="360650"/>
            <a:ext cx="83820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Reading characteristics of a ‘successful’ academic: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782111" y="1146863"/>
            <a:ext cx="622570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Reads </a:t>
            </a:r>
            <a:r>
              <a:rPr lang="en-US" sz="2800" dirty="0" smtClean="0"/>
              <a:t>a greater variety of materials.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Spends more time per </a:t>
            </a:r>
            <a:r>
              <a:rPr lang="en-US" sz="2800" dirty="0" smtClean="0"/>
              <a:t>reading.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Uses the library for </a:t>
            </a:r>
            <a:r>
              <a:rPr lang="en-US" sz="2800" dirty="0" smtClean="0"/>
              <a:t>articles, but not as much for other types of publications.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Considers </a:t>
            </a:r>
            <a:r>
              <a:rPr lang="en-US" sz="2800" dirty="0" err="1" smtClean="0"/>
              <a:t>listservs</a:t>
            </a:r>
            <a:r>
              <a:rPr lang="en-US" sz="2800" dirty="0" smtClean="0"/>
              <a:t>, cloud services, research social networks, and collaborative authoring platforms to be important to work.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9" y="2227768"/>
            <a:ext cx="20542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4. Some things have changed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Estimated</a:t>
            </a:r>
            <a:r>
              <a:rPr lang="fi-FI" dirty="0" smtClean="0"/>
              <a:t> e-</a:t>
            </a:r>
            <a:r>
              <a:rPr lang="fi-FI" dirty="0" err="1" smtClean="0"/>
              <a:t>article</a:t>
            </a:r>
            <a:r>
              <a:rPr lang="fi-FI" dirty="0" smtClean="0"/>
              <a:t> </a:t>
            </a:r>
            <a:r>
              <a:rPr lang="fi-FI" dirty="0" err="1" smtClean="0"/>
              <a:t>reading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600200"/>
            <a:ext cx="88972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2007 15 </a:t>
            </a:r>
            <a:r>
              <a:rPr lang="fi-FI" dirty="0" err="1" smtClean="0"/>
              <a:t>electronic</a:t>
            </a:r>
            <a:r>
              <a:rPr lang="fi-FI" dirty="0" smtClean="0"/>
              <a:t> </a:t>
            </a:r>
            <a:r>
              <a:rPr lang="fi-FI" dirty="0" err="1" smtClean="0"/>
              <a:t>articles/month</a:t>
            </a:r>
            <a:r>
              <a:rPr lang="fi-FI" dirty="0" smtClean="0"/>
              <a:t> </a:t>
            </a:r>
            <a:r>
              <a:rPr lang="fi-FI" dirty="0" err="1" smtClean="0"/>
              <a:t>average</a:t>
            </a:r>
            <a:endParaRPr lang="fi-FI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>
                <a:solidFill>
                  <a:srgbClr val="FF0000"/>
                </a:solidFill>
              </a:rPr>
              <a:t>180</a:t>
            </a:r>
            <a:r>
              <a:rPr lang="fi-FI" dirty="0" smtClean="0"/>
              <a:t> </a:t>
            </a:r>
            <a:r>
              <a:rPr lang="fi-FI" dirty="0" err="1" smtClean="0"/>
              <a:t>e-articles</a:t>
            </a:r>
            <a:r>
              <a:rPr lang="fi-FI" dirty="0" smtClean="0"/>
              <a:t> per </a:t>
            </a:r>
            <a:r>
              <a:rPr lang="fi-FI" dirty="0" err="1" smtClean="0"/>
              <a:t>year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2017 17 </a:t>
            </a:r>
            <a:r>
              <a:rPr lang="fi-FI" dirty="0" err="1" smtClean="0"/>
              <a:t>electronic</a:t>
            </a:r>
            <a:r>
              <a:rPr lang="fi-FI" dirty="0" smtClean="0"/>
              <a:t> </a:t>
            </a:r>
            <a:r>
              <a:rPr lang="fi-FI" dirty="0" err="1" smtClean="0"/>
              <a:t>articles/month</a:t>
            </a:r>
            <a:r>
              <a:rPr lang="fi-FI" dirty="0" smtClean="0"/>
              <a:t> </a:t>
            </a:r>
            <a:r>
              <a:rPr lang="fi-FI" dirty="0" err="1" smtClean="0"/>
              <a:t>average</a:t>
            </a:r>
            <a:endParaRPr lang="fi-FI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>
                <a:solidFill>
                  <a:srgbClr val="FF0000"/>
                </a:solidFill>
              </a:rPr>
              <a:t>204</a:t>
            </a:r>
            <a:r>
              <a:rPr lang="fi-FI" dirty="0" smtClean="0"/>
              <a:t> </a:t>
            </a:r>
            <a:r>
              <a:rPr lang="fi-FI" dirty="0" err="1" smtClean="0"/>
              <a:t>e-articles</a:t>
            </a:r>
            <a:r>
              <a:rPr lang="fi-FI" dirty="0" smtClean="0"/>
              <a:t> per </a:t>
            </a:r>
            <a:r>
              <a:rPr lang="fi-FI" dirty="0" err="1" smtClean="0"/>
              <a:t>year</a:t>
            </a:r>
            <a:r>
              <a:rPr lang="fi-FI" dirty="0" smtClean="0"/>
              <a:t> (83% of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dirty="0" err="1" smtClean="0"/>
              <a:t>readings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Where</a:t>
            </a:r>
            <a:r>
              <a:rPr lang="fi-FI" sz="2800" dirty="0" smtClean="0"/>
              <a:t> </a:t>
            </a:r>
            <a:r>
              <a:rPr lang="fi-FI" sz="2800" dirty="0" err="1" smtClean="0"/>
              <a:t>were</a:t>
            </a:r>
            <a:r>
              <a:rPr lang="fi-FI" sz="2800" dirty="0" smtClean="0"/>
              <a:t> </a:t>
            </a:r>
            <a:r>
              <a:rPr lang="fi-FI" sz="2800" dirty="0" err="1" smtClean="0"/>
              <a:t>you</a:t>
            </a:r>
            <a:r>
              <a:rPr lang="fi-FI" sz="2800" dirty="0" smtClean="0"/>
              <a:t> </a:t>
            </a:r>
            <a:r>
              <a:rPr lang="fi-FI" sz="2800" dirty="0" err="1" smtClean="0"/>
              <a:t>when</a:t>
            </a:r>
            <a:r>
              <a:rPr lang="fi-FI" sz="2800" dirty="0" smtClean="0"/>
              <a:t> </a:t>
            </a:r>
            <a:r>
              <a:rPr lang="fi-FI" sz="2800" dirty="0" err="1" smtClean="0"/>
              <a:t>reading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last</a:t>
            </a:r>
            <a:r>
              <a:rPr lang="fi-FI" sz="2800" dirty="0" smtClean="0"/>
              <a:t> </a:t>
            </a:r>
            <a:r>
              <a:rPr lang="fi-FI" sz="2800" i="1" dirty="0" smtClean="0"/>
              <a:t>e-</a:t>
            </a:r>
            <a:r>
              <a:rPr lang="fi-FI" sz="2800" i="1" dirty="0" err="1" smtClean="0"/>
              <a:t>article</a:t>
            </a:r>
            <a:r>
              <a:rPr lang="fi-FI" sz="2800" dirty="0" smtClean="0"/>
              <a:t>?</a:t>
            </a:r>
            <a:endParaRPr lang="fi-FI" sz="28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04427613"/>
              </p:ext>
            </p:extLst>
          </p:nvPr>
        </p:nvGraphicFramePr>
        <p:xfrm>
          <a:off x="-361950" y="1417638"/>
          <a:ext cx="5229225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3682365"/>
              </p:ext>
            </p:extLst>
          </p:nvPr>
        </p:nvGraphicFramePr>
        <p:xfrm>
          <a:off x="3476625" y="1417638"/>
          <a:ext cx="6096000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5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How did you become </a:t>
            </a:r>
            <a:r>
              <a:rPr lang="en-US" sz="3200" dirty="0" smtClean="0"/>
              <a:t>aware of the last </a:t>
            </a:r>
            <a:br>
              <a:rPr lang="en-US" sz="3200" dirty="0" smtClean="0"/>
            </a:br>
            <a:r>
              <a:rPr lang="en-US" sz="3200" dirty="0" smtClean="0"/>
              <a:t>e-article you read?</a:t>
            </a:r>
            <a:endParaRPr lang="fi-FI" sz="3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439737"/>
              </p:ext>
            </p:extLst>
          </p:nvPr>
        </p:nvGraphicFramePr>
        <p:xfrm>
          <a:off x="-587506" y="989351"/>
          <a:ext cx="7031168" cy="511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8026293"/>
              </p:ext>
            </p:extLst>
          </p:nvPr>
        </p:nvGraphicFramePr>
        <p:xfrm>
          <a:off x="4200524" y="1417639"/>
          <a:ext cx="4486276" cy="398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-436561"/>
            <a:ext cx="9296400" cy="1470025"/>
          </a:xfrm>
        </p:spPr>
        <p:txBody>
          <a:bodyPr/>
          <a:lstStyle/>
          <a:p>
            <a:r>
              <a:rPr lang="en-US" sz="3200" dirty="0" smtClean="0"/>
              <a:t>University of Tennessee, Knoxville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8" descr="Hill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365" y="1306512"/>
            <a:ext cx="3648635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Libra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6" y="3554412"/>
            <a:ext cx="4171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6" descr="Knox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" y="2716212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 descr="Image result for tennessee usa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3" y="731837"/>
            <a:ext cx="3200400" cy="210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796" y="1658937"/>
            <a:ext cx="2419350" cy="1895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057" y="274638"/>
            <a:ext cx="90349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Newer technologies &amp; platforms are increasingly important  to work…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1742" y="1817914"/>
            <a:ext cx="7805057" cy="4308249"/>
          </a:xfrm>
        </p:spPr>
        <p:txBody>
          <a:bodyPr/>
          <a:lstStyle/>
          <a:p>
            <a:r>
              <a:rPr lang="en-US" dirty="0" smtClean="0"/>
              <a:t>Collaborative authoring tools (58%)</a:t>
            </a:r>
          </a:p>
          <a:p>
            <a:r>
              <a:rPr lang="en-US" dirty="0" smtClean="0"/>
              <a:t>Research social networks (55%)</a:t>
            </a:r>
          </a:p>
          <a:p>
            <a:r>
              <a:rPr lang="en-US" dirty="0" smtClean="0"/>
              <a:t>Institutional repositories (51%)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pic>
        <p:nvPicPr>
          <p:cNvPr id="11" name="Picture 11" descr="C:\Users\lchrist2\Pictures\beyond downloads\researchG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8342"/>
            <a:ext cx="239776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899" y="4519441"/>
            <a:ext cx="1634731" cy="168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66" y="3684927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676"/>
            <a:ext cx="86868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Finding articles has changed: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162"/>
            <a:ext cx="8229600" cy="4312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“I find many more papers as a result of being on Twitter.”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“I read more working papers and early versions that are freely available on the web.”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search services available in the Web are completely sufficient for finding materials so there is no need for special search services provided by the library</a:t>
            </a:r>
            <a:r>
              <a:rPr lang="en-US" i="1" dirty="0" smtClean="0"/>
              <a:t>.“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606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676"/>
            <a:ext cx="86868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Reading has changed for most: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162"/>
            <a:ext cx="8686800" cy="4678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“I’ve mainly moved onto electronic publications, because they are easy to </a:t>
            </a:r>
            <a:r>
              <a:rPr lang="en-US" b="1" i="1" dirty="0" smtClean="0"/>
              <a:t>save and share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“I read more because I can read on the phone and other smart devices.”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“Because of haste and time pressures, it’s necessary to only browse through articles and pick up the necessary things. There’s no time to read the full article in peace.”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3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Some things need to change (and some shouldn’t)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" y="44319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73572" y="2781254"/>
            <a:ext cx="2231360" cy="1415274"/>
          </a:xfrm>
          <a:prstGeom prst="ellipse">
            <a:avLst/>
          </a:prstGeom>
          <a:solidFill>
            <a:srgbClr val="40E51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Desired Future?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18090" y="1047191"/>
            <a:ext cx="3345873" cy="1734063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Ability to make my own notes easily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21098" y="3109021"/>
            <a:ext cx="3203864" cy="1611990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</a:rPr>
              <a:t>Links to cited works and links to research data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750403" y="2592024"/>
            <a:ext cx="3393597" cy="1678640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</a:rPr>
              <a:t>Open </a:t>
            </a:r>
            <a:r>
              <a:rPr lang="fi-FI" sz="2400" dirty="0" smtClean="0">
                <a:solidFill>
                  <a:schemeClr val="tx1"/>
                </a:solidFill>
              </a:rPr>
              <a:t>peer review </a:t>
            </a:r>
            <a:r>
              <a:rPr lang="fi-FI" sz="2400" dirty="0">
                <a:solidFill>
                  <a:schemeClr val="tx1"/>
                </a:solidFill>
              </a:rPr>
              <a:t>with public comment functionality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750403" y="4623464"/>
            <a:ext cx="2801999" cy="1413653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smtClean="0">
                <a:solidFill>
                  <a:schemeClr val="tx1"/>
                </a:solidFill>
              </a:rPr>
              <a:t>E-reader (i.e., Kindle) compatability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351464" y="874301"/>
            <a:ext cx="3717635" cy="1623108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content is more important to me than…fancy features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102716" y="4593593"/>
            <a:ext cx="3203864" cy="1611990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smtClean="0">
                <a:solidFill>
                  <a:schemeClr val="tx1"/>
                </a:solidFill>
              </a:rPr>
              <a:t>Open access for all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2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Any changes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703"/>
            <a:ext cx="8229600" cy="486124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…Fit with work patterns</a:t>
            </a:r>
          </a:p>
          <a:p>
            <a:pPr marL="0" indent="0">
              <a:buNone/>
            </a:pPr>
            <a:r>
              <a:rPr lang="en-US" sz="3600" dirty="0" smtClean="0"/>
              <a:t>…Be easier than current ways</a:t>
            </a:r>
          </a:p>
          <a:p>
            <a:pPr marL="0" indent="0">
              <a:buNone/>
            </a:pPr>
            <a:r>
              <a:rPr lang="sv-FI" sz="3600" dirty="0" smtClean="0"/>
              <a:t>...Recognize </a:t>
            </a:r>
            <a:r>
              <a:rPr lang="en-US" sz="3600" dirty="0" smtClean="0"/>
              <a:t>need for quality</a:t>
            </a:r>
          </a:p>
          <a:p>
            <a:pPr marL="0" indent="0">
              <a:buNone/>
            </a:pPr>
            <a:r>
              <a:rPr lang="en-US" sz="3600" dirty="0" smtClean="0"/>
              <a:t>…Fit a range of behaviors and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72" y="3462761"/>
            <a:ext cx="186442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s3.amazonaws.com/everystockphoto/fspid20/11/12/80/0/waco-texas-1112800-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03" y="3462761"/>
            <a:ext cx="1189129" cy="13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reading the newspap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32" y="3462761"/>
            <a:ext cx="2185432" cy="14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3" y="3744686"/>
            <a:ext cx="2257087" cy="12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http://asymptotia.com/wp-images/2009/08/cvj_at_wor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6" y="4825339"/>
            <a:ext cx="2330245" cy="1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Kayce\AppData\Local\Microsoft\Windows\Temporary Internet Files\Content.IE5\1I3CHR42\MP90028933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24" y="5123563"/>
            <a:ext cx="2474101" cy="14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3667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Thank you!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5999" y="2399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Carol Tenopir</a:t>
            </a: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ctenopir@utk.edu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237" y="5816128"/>
            <a:ext cx="22955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Overarching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86124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How do researchers access, read, use, and value scholarly publications in their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72" y="3235325"/>
            <a:ext cx="186442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s3.amazonaws.com/everystockphoto/fspid20/11/12/80/0/waco-texas-1112800-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03" y="2780216"/>
            <a:ext cx="1366540" cy="20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reading the newspap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32" y="2869897"/>
            <a:ext cx="264826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3" y="326670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http://asymptotia.com/wp-images/2009/08/cvj_at_wor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6" y="4825339"/>
            <a:ext cx="2330245" cy="1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Kayce\AppData\Local\Microsoft\Windows\Temporary Internet Files\Content.IE5\1I3CHR42\MP90028933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99" y="4898722"/>
            <a:ext cx="2918266" cy="19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2738"/>
            <a:ext cx="9144000" cy="53911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Finland Reading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Online survey sent to Finnish scholars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528 total respondents (although the number for any one question may vary)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Follow-up interviews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Replicates and expands on a 2007 survey in Finland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87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information context economist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Machlup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described 2 types of value: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8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222268"/>
              </a:solidFill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purchase or exchange value: </a:t>
            </a:r>
            <a:r>
              <a:rPr lang="en-US" dirty="0" smtClean="0">
                <a:latin typeface="+mn-lt"/>
              </a:rPr>
              <a:t>what one is willing to pay for information in money and/or time, and </a:t>
            </a:r>
          </a:p>
          <a:p>
            <a:pPr>
              <a:buFontTx/>
              <a:buAutoNum type="arabicPeriod"/>
              <a:defRPr/>
            </a:pPr>
            <a:endParaRPr 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use value: </a:t>
            </a:r>
            <a:r>
              <a:rPr lang="en-US" dirty="0" smtClean="0">
                <a:latin typeface="+mn-lt"/>
              </a:rPr>
              <a:t>the favorable consequences derived from reading and using the information.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4 types of questions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2499360"/>
            <a:ext cx="3810000" cy="411480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>
                <a:latin typeface="+mj-lt"/>
              </a:rPr>
              <a:t>Demographic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endParaRPr lang="en-US" smtClean="0">
              <a:latin typeface="+mj-lt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>
                <a:latin typeface="+mj-lt"/>
              </a:rPr>
              <a:t>Recollection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endParaRPr lang="en-US" smtClean="0">
              <a:latin typeface="+mj-lt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>
                <a:latin typeface="+mj-lt"/>
              </a:rPr>
              <a:t>Critical Incident</a:t>
            </a: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endParaRPr lang="en-US" smtClean="0">
              <a:latin typeface="+mj-lt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>
                <a:latin typeface="+mj-lt"/>
              </a:rPr>
              <a:t>Comments</a:t>
            </a:r>
          </a:p>
          <a:p>
            <a:pPr marL="0" indent="0">
              <a:buFontTx/>
              <a:buNone/>
              <a:defRPr/>
            </a:pPr>
            <a:endParaRPr lang="en-US" smtClean="0"/>
          </a:p>
          <a:p>
            <a:pPr marL="0" indent="0">
              <a:buFontTx/>
              <a:buNone/>
              <a:defRPr/>
            </a:pPr>
            <a:endParaRPr lang="en-US" smtClean="0"/>
          </a:p>
          <a:p>
            <a:pPr>
              <a:defRPr/>
            </a:pP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00600" y="2042160"/>
            <a:ext cx="3810000" cy="411480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Therefore, insights into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both READERS and READINGS</a:t>
            </a:r>
          </a:p>
          <a:p>
            <a:pPr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8" name="Right Brace 7"/>
          <p:cNvSpPr>
            <a:spLocks/>
          </p:cNvSpPr>
          <p:nvPr/>
        </p:nvSpPr>
        <p:spPr bwMode="auto">
          <a:xfrm>
            <a:off x="3733800" y="2423160"/>
            <a:ext cx="990600" cy="274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8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Critical incident of last reading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3" y="1752600"/>
            <a:ext cx="75438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rgbClr val="000000"/>
                </a:solidFill>
                <a:cs typeface="Times New Roman" pitchFamily="18" charset="0"/>
              </a:rPr>
              <a:t>“The following questions in this section refer to the 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SCHOLARLY ARTICLE </a:t>
            </a:r>
            <a:r>
              <a:rPr lang="en-US" sz="3000" dirty="0">
                <a:solidFill>
                  <a:srgbClr val="000000"/>
                </a:solidFill>
                <a:cs typeface="Times New Roman" pitchFamily="18" charset="0"/>
              </a:rPr>
              <a:t>YOU READ MOST RECENTLY, even if you had read the 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article</a:t>
            </a:r>
            <a:r>
              <a:rPr lang="en-US" sz="3000" dirty="0">
                <a:solidFill>
                  <a:srgbClr val="000000"/>
                </a:solidFill>
                <a:cs typeface="Times New Roman" pitchFamily="18" charset="0"/>
              </a:rPr>
              <a:t> previously.  Note that this last reading may not be typical, but will help us establish the range of patterns in reading.”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None/>
            </a:pPr>
            <a:endParaRPr lang="en-US" altLang="ko-KR" sz="3200" dirty="0">
              <a:solidFill>
                <a:srgbClr val="000000"/>
              </a:solidFill>
              <a:ea typeface="Gulim" pitchFamily="34" charset="-127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617346"/>
            <a:ext cx="7772400" cy="422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Scholarly article reading is important for academic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Many, but not all, readings come from the library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Not every reader is the same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Some things have changed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Some things may change in the future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6348287"/>
            <a:ext cx="536895" cy="536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8455" y="429697"/>
            <a:ext cx="6740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A few preliminary findings…</a:t>
            </a:r>
          </a:p>
        </p:txBody>
      </p:sp>
    </p:spTree>
    <p:extLst>
      <p:ext uri="{BB962C8B-B14F-4D97-AF65-F5344CB8AC3E}">
        <p14:creationId xmlns:p14="http://schemas.microsoft.com/office/powerpoint/2010/main" val="6393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19477</TotalTime>
  <Words>1808</Words>
  <Application>Microsoft Office PowerPoint</Application>
  <PresentationFormat>On-screen Show (4:3)</PresentationFormat>
  <Paragraphs>304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Title Screens</vt:lpstr>
      <vt:lpstr>Content: Meta Info</vt:lpstr>
      <vt:lpstr>Fancy Pictures</vt:lpstr>
      <vt:lpstr>Charts</vt:lpstr>
      <vt:lpstr>PowerPoint Presentation</vt:lpstr>
      <vt:lpstr>Academic Year 2016-2017</vt:lpstr>
      <vt:lpstr>University of Tennessee, Knoxville</vt:lpstr>
      <vt:lpstr>Overarching Research Question</vt:lpstr>
      <vt:lpstr>Finland Reading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Researchers read a lot …article readings per month</vt:lpstr>
      <vt:lpstr>And they spend time reading</vt:lpstr>
      <vt:lpstr>Outcomes of article readings</vt:lpstr>
      <vt:lpstr>They read articles for many different purposes…</vt:lpstr>
      <vt:lpstr>Readings for research are...</vt:lpstr>
      <vt:lpstr>PowerPoint Presentation</vt:lpstr>
      <vt:lpstr>Source of article readings  (for all purposes)</vt:lpstr>
      <vt:lpstr>Library provided articles are…</vt:lpstr>
      <vt:lpstr>PowerPoint Presentation</vt:lpstr>
      <vt:lpstr>3. Not every reader is the same</vt:lpstr>
      <vt:lpstr>Article Readings differ by discipline (average per month)</vt:lpstr>
      <vt:lpstr>Book or chapter readings differ by discipline (average per month)</vt:lpstr>
      <vt:lpstr>Does age of reader matter?</vt:lpstr>
      <vt:lpstr>Portrait of a ‘successful’ academic who has…</vt:lpstr>
      <vt:lpstr>Reading characteristics of a ‘successful’ academic:</vt:lpstr>
      <vt:lpstr>4. Some things have changed</vt:lpstr>
      <vt:lpstr>Estimated e-article reading</vt:lpstr>
      <vt:lpstr>Where were you when reading the last e-article?</vt:lpstr>
      <vt:lpstr>How did you become aware of the last  e-article you read?</vt:lpstr>
      <vt:lpstr>Newer technologies &amp; platforms are increasingly important  to work…</vt:lpstr>
      <vt:lpstr>Finding articles has changed:</vt:lpstr>
      <vt:lpstr>Reading has changed for most:</vt:lpstr>
      <vt:lpstr>5. Some things need to change (and some shouldn’t)</vt:lpstr>
      <vt:lpstr>PowerPoint Presentation</vt:lpstr>
      <vt:lpstr>Any changes must…</vt:lpstr>
      <vt:lpstr>Thank you!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Per Personal</cp:lastModifiedBy>
  <cp:revision>321</cp:revision>
  <cp:lastPrinted>2017-04-28T08:21:59Z</cp:lastPrinted>
  <dcterms:created xsi:type="dcterms:W3CDTF">2014-12-02T19:58:44Z</dcterms:created>
  <dcterms:modified xsi:type="dcterms:W3CDTF">2017-05-22T11:30:23Z</dcterms:modified>
</cp:coreProperties>
</file>